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4"/>
  </p:handoutMasterIdLst>
  <p:sldIdLst>
    <p:sldId id="274" r:id="rId2"/>
    <p:sldId id="309" r:id="rId3"/>
    <p:sldId id="279" r:id="rId4"/>
    <p:sldId id="295" r:id="rId5"/>
    <p:sldId id="306" r:id="rId6"/>
    <p:sldId id="301" r:id="rId7"/>
    <p:sldId id="300" r:id="rId8"/>
    <p:sldId id="311" r:id="rId9"/>
    <p:sldId id="302" r:id="rId10"/>
    <p:sldId id="303" r:id="rId11"/>
    <p:sldId id="305" r:id="rId12"/>
    <p:sldId id="304" r:id="rId13"/>
    <p:sldId id="296" r:id="rId14"/>
    <p:sldId id="297" r:id="rId15"/>
    <p:sldId id="298" r:id="rId16"/>
    <p:sldId id="299" r:id="rId17"/>
    <p:sldId id="307" r:id="rId18"/>
    <p:sldId id="308" r:id="rId19"/>
    <p:sldId id="310" r:id="rId20"/>
    <p:sldId id="293" r:id="rId21"/>
    <p:sldId id="312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DDC2"/>
    <a:srgbClr val="01033C"/>
    <a:srgbClr val="005EB8"/>
    <a:srgbClr val="3ABFF0"/>
    <a:srgbClr val="228575"/>
    <a:srgbClr val="257FA0"/>
    <a:srgbClr val="CB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50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8216DE-0DAE-4B4F-8BF5-3C1DFF38E8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AEE11-8A8D-2345-A5B5-5A817BEFB3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E3F37-1305-6040-83FA-4F78EFE7C9AA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19D2B-7F02-484A-A637-D870C95BC4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E95F9-4E38-7E42-92F9-F04AADC15E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FF759-16BD-A946-9125-030B57C6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33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005EB8"/>
            </a:gs>
            <a:gs pos="52000">
              <a:srgbClr val="257FA0"/>
            </a:gs>
            <a:gs pos="100000">
              <a:srgbClr val="22857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CEBF-4785-EA44-87DD-49B6C294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476250"/>
            <a:ext cx="11341100" cy="2971800"/>
          </a:xfrm>
        </p:spPr>
        <p:txBody>
          <a:bodyPr lIns="0" tIns="0" rIns="0" bIns="0" anchor="t" anchorCtr="0">
            <a:noAutofit/>
          </a:bodyPr>
          <a:lstStyle>
            <a:lvl1pPr algn="l">
              <a:defRPr sz="7200" b="1" i="0" spc="-15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sz="7200" b="1" i="0" spc="-150" dirty="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rPr>
              <a:t>Brand identity guidelines</a:t>
            </a:r>
            <a:endParaRPr lang="en-US" sz="7200" b="1" spc="-150" dirty="0">
              <a:solidFill>
                <a:schemeClr val="bg1"/>
              </a:solidFill>
              <a:latin typeface="COOPERHEWITT-MEDIUM" pitchFamily="2" charset="77"/>
              <a:ea typeface="COOPERHEWITT-MEDIUM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6ECC8-5DEA-CD46-AF07-8E5024222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647439"/>
            <a:ext cx="11341100" cy="168973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875982-234A-974C-BD06-26BB9BE2CDC9}"/>
              </a:ext>
            </a:extLst>
          </p:cNvPr>
          <p:cNvSpPr txBox="1">
            <a:spLocks/>
          </p:cNvSpPr>
          <p:nvPr userDrawn="1"/>
        </p:nvSpPr>
        <p:spPr>
          <a:xfrm>
            <a:off x="-863282" y="3771900"/>
            <a:ext cx="11371262" cy="2971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i="0" spc="-150" dirty="0">
              <a:solidFill>
                <a:schemeClr val="bg1"/>
              </a:solidFill>
              <a:latin typeface="Arial" panose="020B0604020202020204" pitchFamily="34" charset="0"/>
              <a:ea typeface="COOPERHEWITT-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9E2FE-585D-3F47-9C46-D1FE9489E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1406-F73D-9C42-9AAD-4619073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341100" cy="1349375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204BA-AAD4-4145-9060-4B23AC6E7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FE7EF-380A-8B4F-8044-D711670A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525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5392B-531D-9443-98C4-3C75134E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C67E-D9CF-4243-967E-E25B5873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9441"/>
            <a:ext cx="11341099" cy="1080000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5FA80-486D-2643-87B6-5F203CF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86BE8-E9D8-544E-96FE-6325AB7D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5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A06B4-2C81-BF4E-826E-B0FCD6C95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434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9C9AA-F084-F14D-8F7A-05EA370F1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0434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5C0A4-1960-574D-9478-7A9E62D5F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785D-AA34-5E4C-A859-4302402E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1" y="476250"/>
            <a:ext cx="11330803" cy="1325563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11D03-8D5F-E14A-AE70-CAB0D3B32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6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6C476-66F4-4E43-8EDD-B851C1303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7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4337" y="476251"/>
            <a:ext cx="7596187" cy="4860924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2057400"/>
            <a:ext cx="2690041" cy="32797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b="0" i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6C9D7-CF06-E84A-B014-70D1279F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35B43D16-B033-6545-AA6A-6A550AEB1383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4070B-579D-3848-9A03-D86E31AD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A3AD0-FB18-9A4C-8342-39BAD4E4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E5DCF-5508-C84A-91F0-D5076C4FD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5107514" cy="2952750"/>
          </a:xfrm>
        </p:spPr>
        <p:txBody>
          <a:bodyPr anchor="t" anchorCtr="0">
            <a:noAutofit/>
          </a:bodyPr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3429000"/>
            <a:ext cx="5107514" cy="3024188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53112EE-831C-A74B-9B22-E2464280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607" t="18175" r="8786" b="4862"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7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4D744-03F0-004E-BF2F-763339246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4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7125D-1EC6-0548-ACBE-65A9BADB1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958" t="7523" r="2846" b="357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3F1FB-A353-9349-BDBD-9DCE5E2F85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1" y="280311"/>
            <a:ext cx="2344505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t" anchorCtr="0">
            <a:noAutofit/>
          </a:bodyPr>
          <a:lstStyle>
            <a:lvl1pPr>
              <a:defRPr sz="5400" b="1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1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3A6FD5-AD39-894C-A874-2CAF50F18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2" b="16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22382-8003-C247-BF58-C95DC7A8E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b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" y="500062"/>
            <a:ext cx="2697162" cy="5964044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9A67-C959-A646-84B1-320BC991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72" y="515937"/>
            <a:ext cx="7573328" cy="4808538"/>
          </a:xfrm>
        </p:spPr>
        <p:txBody>
          <a:bodyPr anchor="ctr" anchorCtr="0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Lorem ipsum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sit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amet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consectetur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adipiscing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elit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Nulla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a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feugiat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placerat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leo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quis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interdum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erat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. Vestibulum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nec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pretium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purus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Nullam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volutpat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turpis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id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pellentesque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dirty="0" err="1">
                <a:latin typeface="COOPERHEWITT-SEMIBOLD" pitchFamily="2" charset="77"/>
                <a:ea typeface="COOPERHEWITT-SEMIBOLD" pitchFamily="2" charset="77"/>
              </a:rPr>
              <a:t>sagittis</a:t>
            </a:r>
            <a:r>
              <a:rPr lang="en-GB" sz="5400" dirty="0">
                <a:latin typeface="COOPERHEWITT-SEMIBOLD" pitchFamily="2" charset="77"/>
                <a:ea typeface="COOPERHEWITT-SEMIBOLD" pitchFamily="2" charset="77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1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3ABFF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numCol="2" spcCol="540000" anchor="t" anchorCtr="0">
            <a:noAutofit/>
          </a:bodyPr>
          <a:lstStyle>
            <a:lvl1pPr>
              <a:defRPr sz="2400" b="0" i="0">
                <a:solidFill>
                  <a:srgbClr val="01033C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2400" b="0" dirty="0">
                <a:latin typeface="Public Sans" pitchFamily="2" charset="77"/>
              </a:rPr>
              <a:t>Lorem ipsum </a:t>
            </a:r>
            <a:r>
              <a:rPr lang="en-GB" sz="2400" b="0" dirty="0" err="1">
                <a:latin typeface="Public Sans" pitchFamily="2" charset="77"/>
              </a:rPr>
              <a:t>dolor</a:t>
            </a:r>
            <a:r>
              <a:rPr lang="en-GB" sz="2400" b="0" dirty="0">
                <a:latin typeface="Public Sans" pitchFamily="2" charset="77"/>
              </a:rPr>
              <a:t> sit </a:t>
            </a:r>
            <a:r>
              <a:rPr lang="en-GB" sz="2400" b="0" dirty="0" err="1">
                <a:latin typeface="Public Sans" pitchFamily="2" charset="77"/>
              </a:rPr>
              <a:t>amet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consectetur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adipiscing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elit</a:t>
            </a:r>
            <a:r>
              <a:rPr lang="en-GB" sz="2400" b="0" dirty="0">
                <a:latin typeface="Public Sans" pitchFamily="2" charset="77"/>
              </a:rPr>
              <a:t>. </a:t>
            </a:r>
            <a:r>
              <a:rPr lang="en-GB" sz="2400" b="0" dirty="0" err="1">
                <a:latin typeface="Public Sans" pitchFamily="2" charset="77"/>
              </a:rPr>
              <a:t>Nulla</a:t>
            </a:r>
            <a:r>
              <a:rPr lang="en-GB" sz="2400" b="0" dirty="0">
                <a:latin typeface="Public Sans" pitchFamily="2" charset="77"/>
              </a:rPr>
              <a:t> a </a:t>
            </a:r>
            <a:r>
              <a:rPr lang="en-GB" sz="2400" b="0" dirty="0" err="1">
                <a:latin typeface="Public Sans" pitchFamily="2" charset="77"/>
              </a:rPr>
              <a:t>dolor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feugiat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placerat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leo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quis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interdum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erat</a:t>
            </a:r>
            <a:r>
              <a:rPr lang="en-GB" sz="2400" b="0" dirty="0">
                <a:latin typeface="Public Sans" pitchFamily="2" charset="77"/>
              </a:rPr>
              <a:t>. Vestibulum </a:t>
            </a:r>
            <a:r>
              <a:rPr lang="en-GB" sz="2400" b="0" dirty="0" err="1">
                <a:latin typeface="Public Sans" pitchFamily="2" charset="77"/>
              </a:rPr>
              <a:t>nec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pretium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purus</a:t>
            </a:r>
            <a:r>
              <a:rPr lang="en-GB" sz="2400" b="0" dirty="0">
                <a:latin typeface="Public Sans" pitchFamily="2" charset="77"/>
              </a:rPr>
              <a:t>. </a:t>
            </a:r>
            <a:r>
              <a:rPr lang="en-GB" sz="2400" b="0" dirty="0" err="1">
                <a:latin typeface="Public Sans" pitchFamily="2" charset="77"/>
              </a:rPr>
              <a:t>Nullam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volutpat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turpis</a:t>
            </a:r>
            <a:r>
              <a:rPr lang="en-GB" sz="2400" b="0" dirty="0">
                <a:latin typeface="Public Sans" pitchFamily="2" charset="77"/>
              </a:rPr>
              <a:t> id </a:t>
            </a:r>
            <a:r>
              <a:rPr lang="en-GB" sz="2400" b="0" dirty="0" err="1">
                <a:latin typeface="Public Sans" pitchFamily="2" charset="77"/>
              </a:rPr>
              <a:t>pellentesque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sagittis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velit</a:t>
            </a:r>
            <a:r>
              <a:rPr lang="en-GB" sz="2400" b="0" dirty="0">
                <a:latin typeface="Public Sans" pitchFamily="2" charset="77"/>
              </a:rPr>
              <a:t> mi </a:t>
            </a:r>
            <a:r>
              <a:rPr lang="en-GB" sz="2400" b="0" dirty="0" err="1">
                <a:latin typeface="Public Sans" pitchFamily="2" charset="77"/>
              </a:rPr>
              <a:t>euismod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tortor</a:t>
            </a:r>
            <a:r>
              <a:rPr lang="en-GB" sz="2400" b="0" dirty="0">
                <a:latin typeface="Public Sans" pitchFamily="2" charset="77"/>
              </a:rPr>
              <a:t>, a </a:t>
            </a:r>
            <a:r>
              <a:rPr lang="en-GB" sz="2400" b="0" dirty="0" err="1">
                <a:latin typeface="Public Sans" pitchFamily="2" charset="77"/>
              </a:rPr>
              <a:t>elementum</a:t>
            </a:r>
            <a:r>
              <a:rPr lang="en-GB" sz="2400" b="0" dirty="0">
                <a:latin typeface="Public Sans" pitchFamily="2" charset="77"/>
              </a:rPr>
              <a:t> ex eros non </a:t>
            </a:r>
            <a:r>
              <a:rPr lang="en-GB" sz="2400" b="0" dirty="0" err="1">
                <a:latin typeface="Public Sans" pitchFamily="2" charset="77"/>
              </a:rPr>
              <a:t>felis</a:t>
            </a:r>
            <a:r>
              <a:rPr lang="en-GB" sz="2400" b="0" dirty="0">
                <a:latin typeface="Public Sans" pitchFamily="2" charset="77"/>
              </a:rPr>
              <a:t>. </a:t>
            </a:r>
            <a:r>
              <a:rPr lang="en-GB" sz="2400" b="0" dirty="0" err="1">
                <a:latin typeface="Public Sans" pitchFamily="2" charset="77"/>
              </a:rPr>
              <a:t>Quisque</a:t>
            </a:r>
            <a:r>
              <a:rPr lang="en-GB" sz="2400" b="0" dirty="0">
                <a:latin typeface="Public Sans" pitchFamily="2" charset="77"/>
              </a:rPr>
              <a:t> pharetra, </a:t>
            </a:r>
            <a:r>
              <a:rPr lang="en-GB" sz="2400" b="0" dirty="0" err="1">
                <a:latin typeface="Public Sans" pitchFamily="2" charset="77"/>
              </a:rPr>
              <a:t>sapien</a:t>
            </a:r>
            <a:r>
              <a:rPr lang="en-GB" sz="2400" b="0" dirty="0">
                <a:latin typeface="Public Sans" pitchFamily="2" charset="77"/>
              </a:rPr>
              <a:t> id </a:t>
            </a:r>
            <a:r>
              <a:rPr lang="en-GB" sz="2400" b="0" dirty="0" err="1">
                <a:latin typeface="Public Sans" pitchFamily="2" charset="77"/>
              </a:rPr>
              <a:t>sollicitudin</a:t>
            </a:r>
            <a:r>
              <a:rPr lang="en-GB" sz="2400" b="0" dirty="0">
                <a:latin typeface="Public Sans" pitchFamily="2" charset="77"/>
              </a:rPr>
              <a:t> pulvinar, ex magna </a:t>
            </a:r>
            <a:r>
              <a:rPr lang="en-GB" sz="2400" b="0" dirty="0" err="1">
                <a:latin typeface="Public Sans" pitchFamily="2" charset="77"/>
              </a:rPr>
              <a:t>iaculis</a:t>
            </a:r>
            <a:r>
              <a:rPr lang="en-GB" sz="2400" b="0" dirty="0">
                <a:latin typeface="Public Sans" pitchFamily="2" charset="77"/>
              </a:rPr>
              <a:t> magna, </a:t>
            </a:r>
            <a:r>
              <a:rPr lang="en-GB" sz="2400" b="0" dirty="0" err="1">
                <a:latin typeface="Public Sans" pitchFamily="2" charset="77"/>
              </a:rPr>
              <a:t>ut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volutpat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augue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velit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eget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velit</a:t>
            </a:r>
            <a:r>
              <a:rPr lang="en-GB" sz="2400" b="0" dirty="0">
                <a:latin typeface="Public Sans" pitchFamily="2" charset="77"/>
              </a:rPr>
              <a:t>. </a:t>
            </a:r>
            <a:r>
              <a:rPr lang="en-GB" sz="2400" b="0" dirty="0" err="1">
                <a:latin typeface="Public Sans" pitchFamily="2" charset="77"/>
              </a:rPr>
              <a:t>Orci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varius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natoque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penatibus</a:t>
            </a:r>
            <a:r>
              <a:rPr lang="en-GB" sz="2400" b="0" dirty="0">
                <a:latin typeface="Public Sans" pitchFamily="2" charset="77"/>
              </a:rPr>
              <a:t> et </a:t>
            </a:r>
            <a:r>
              <a:rPr lang="en-GB" sz="2400" b="0" dirty="0" err="1">
                <a:latin typeface="Public Sans" pitchFamily="2" charset="77"/>
              </a:rPr>
              <a:t>magnis</a:t>
            </a:r>
            <a:r>
              <a:rPr lang="en-GB" sz="2400" b="0" dirty="0">
                <a:latin typeface="Public Sans" pitchFamily="2" charset="77"/>
              </a:rPr>
              <a:t> dis parturient </a:t>
            </a:r>
            <a:r>
              <a:rPr lang="en-GB" sz="2400" b="0" dirty="0" err="1">
                <a:latin typeface="Public Sans" pitchFamily="2" charset="77"/>
              </a:rPr>
              <a:t>montes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nascetur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ridiculus</a:t>
            </a:r>
            <a:r>
              <a:rPr lang="en-GB" sz="2400" b="0" dirty="0">
                <a:latin typeface="Public Sans" pitchFamily="2" charset="77"/>
              </a:rPr>
              <a:t> mus. </a:t>
            </a:r>
            <a:r>
              <a:rPr lang="en-GB" sz="2400" b="0" dirty="0" err="1">
                <a:latin typeface="Public Sans" pitchFamily="2" charset="77"/>
              </a:rPr>
              <a:t>Sed</a:t>
            </a:r>
            <a:r>
              <a:rPr lang="en-GB" sz="2400" b="0" dirty="0">
                <a:latin typeface="Public Sans" pitchFamily="2" charset="77"/>
              </a:rPr>
              <a:t> et </a:t>
            </a:r>
            <a:r>
              <a:rPr lang="en-GB" sz="2400" b="0" dirty="0" err="1">
                <a:latin typeface="Public Sans" pitchFamily="2" charset="77"/>
              </a:rPr>
              <a:t>purus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iaculis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ultricies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sem</a:t>
            </a:r>
            <a:r>
              <a:rPr lang="en-GB" sz="2400" b="0" dirty="0">
                <a:latin typeface="Public Sans" pitchFamily="2" charset="77"/>
              </a:rPr>
              <a:t> at, </a:t>
            </a:r>
            <a:r>
              <a:rPr lang="en-GB" sz="2400" b="0" dirty="0" err="1">
                <a:latin typeface="Public Sans" pitchFamily="2" charset="77"/>
              </a:rPr>
              <a:t>tempor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nulla</a:t>
            </a:r>
            <a:r>
              <a:rPr lang="en-GB" sz="2400" b="0" dirty="0">
                <a:latin typeface="Public Sans" pitchFamily="2" charset="77"/>
              </a:rPr>
              <a:t>. Maecenas </a:t>
            </a:r>
            <a:r>
              <a:rPr lang="en-GB" sz="2400" b="0" dirty="0" err="1">
                <a:latin typeface="Public Sans" pitchFamily="2" charset="77"/>
              </a:rPr>
              <a:t>volutpat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est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orci</a:t>
            </a:r>
            <a:r>
              <a:rPr lang="en-GB" sz="2400" b="0" dirty="0">
                <a:latin typeface="Public Sans" pitchFamily="2" charset="77"/>
              </a:rPr>
              <a:t>, </a:t>
            </a:r>
            <a:r>
              <a:rPr lang="en-GB" sz="2400" b="0" dirty="0" err="1">
                <a:latin typeface="Public Sans" pitchFamily="2" charset="77"/>
              </a:rPr>
              <a:t>nec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ullamcorper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tortor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dapibus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sodales</a:t>
            </a:r>
            <a:r>
              <a:rPr lang="en-GB" sz="2400" b="0" dirty="0">
                <a:latin typeface="Public Sans" pitchFamily="2" charset="77"/>
              </a:rPr>
              <a:t>. Donec </a:t>
            </a:r>
            <a:r>
              <a:rPr lang="en-GB" sz="2400" b="0" dirty="0" err="1">
                <a:latin typeface="Public Sans" pitchFamily="2" charset="77"/>
              </a:rPr>
              <a:t>imperdiet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feugiat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orci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mollis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imperdiet</a:t>
            </a:r>
            <a:r>
              <a:rPr lang="en-GB" sz="2400" b="0" dirty="0">
                <a:latin typeface="Public Sans" pitchFamily="2" charset="77"/>
              </a:rPr>
              <a:t>. </a:t>
            </a:r>
            <a:br>
              <a:rPr lang="en-GB" sz="2400" b="0" dirty="0">
                <a:latin typeface="Public Sans" pitchFamily="2" charset="77"/>
              </a:rPr>
            </a:br>
            <a:br>
              <a:rPr lang="en-GB" sz="2400" b="0" dirty="0">
                <a:latin typeface="Public Sans" pitchFamily="2" charset="77"/>
              </a:rPr>
            </a:br>
            <a:r>
              <a:rPr lang="en-GB" sz="2400" b="0" dirty="0" err="1">
                <a:latin typeface="Public Sans" pitchFamily="2" charset="77"/>
              </a:rPr>
              <a:t>Sed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commodo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pellentesque</a:t>
            </a:r>
            <a:r>
              <a:rPr lang="en-GB" sz="2400" b="0" dirty="0">
                <a:latin typeface="Public Sans" pitchFamily="2" charset="77"/>
              </a:rPr>
              <a:t> ipsum non </a:t>
            </a:r>
            <a:r>
              <a:rPr lang="en-GB" sz="2400" b="0" dirty="0" err="1">
                <a:latin typeface="Public Sans" pitchFamily="2" charset="77"/>
              </a:rPr>
              <a:t>hendrerit</a:t>
            </a:r>
            <a:r>
              <a:rPr lang="en-GB" sz="2400" b="0" dirty="0">
                <a:latin typeface="Public Sans" pitchFamily="2" charset="77"/>
              </a:rPr>
              <a:t>. </a:t>
            </a:r>
            <a:r>
              <a:rPr lang="en-GB" sz="2400" b="0" dirty="0" err="1">
                <a:latin typeface="Public Sans" pitchFamily="2" charset="77"/>
              </a:rPr>
              <a:t>Quisque</a:t>
            </a:r>
            <a:r>
              <a:rPr lang="en-GB" sz="2400" b="0" dirty="0">
                <a:latin typeface="Public Sans" pitchFamily="2" charset="77"/>
              </a:rPr>
              <a:t> </a:t>
            </a:r>
            <a:r>
              <a:rPr lang="en-GB" sz="2400" b="0" dirty="0" err="1">
                <a:latin typeface="Public Sans" pitchFamily="2" charset="77"/>
              </a:rPr>
              <a:t>commodo</a:t>
            </a:r>
            <a:r>
              <a:rPr lang="en-GB" sz="2400" b="0" dirty="0">
                <a:latin typeface="Public Sans" pitchFamily="2" charset="77"/>
              </a:rPr>
              <a:t> ligula pharetra </a:t>
            </a:r>
            <a:r>
              <a:rPr lang="en-GB" sz="2400" b="0" dirty="0" err="1">
                <a:latin typeface="Public Sans" pitchFamily="2" charset="77"/>
              </a:rPr>
              <a:t>hendrerit</a:t>
            </a:r>
            <a:r>
              <a:rPr lang="en-GB" sz="2400" b="0" dirty="0">
                <a:latin typeface="Public Sans" pitchFamily="2" charset="77"/>
              </a:rPr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DD584-05A5-004A-8151-192C12A76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2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AB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6A2D5-324C-9E4F-A4EB-75376B44C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3AD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DB12-09C8-CB42-B27F-E3FC28EBA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228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6D685-0808-8647-9F6B-2213D1DE7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9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257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96037-90F8-6140-B06F-C10492131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10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3ADDC2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A2F2B-BE21-9342-BB30-45EC7239A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94CDF-6606-A44E-9795-43AD9900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00062"/>
            <a:ext cx="1134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12BAF-22FF-984F-B4AC-E20A151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721" y="1760062"/>
            <a:ext cx="11329703" cy="3577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7C648-885F-F845-8E3B-9C32189BA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9721" y="6093522"/>
            <a:ext cx="216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fld id="{35B43D16-B033-6545-AA6A-6A550AEB1383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8BE97-3C46-8640-AF66-ED68FD8F0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6298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95FF-3E8C-BF4C-BD9A-067CC11B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2875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4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51" r:id="rId5"/>
    <p:sldLayoutId id="2147483660" r:id="rId6"/>
    <p:sldLayoutId id="2147483663" r:id="rId7"/>
    <p:sldLayoutId id="2147483664" r:id="rId8"/>
    <p:sldLayoutId id="214748366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68" r:id="rId15"/>
    <p:sldLayoutId id="2147483662" r:id="rId16"/>
    <p:sldLayoutId id="2147483657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1033C"/>
          </a:solidFill>
          <a:latin typeface="Arial" panose="020B0604020202020204" pitchFamily="34" charset="0"/>
          <a:ea typeface="COOPERHEWITT-SEMIBOLD" pitchFamily="2" charset="77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pos="7446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2003" userDrawn="1">
          <p15:clr>
            <a:srgbClr val="F26B43"/>
          </p15:clr>
        </p15:guide>
        <p15:guide id="8" pos="2661" userDrawn="1">
          <p15:clr>
            <a:srgbClr val="F26B43"/>
          </p15:clr>
        </p15:guide>
        <p15:guide id="9" orient="horz" pos="3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5EB8"/>
            </a:gs>
            <a:gs pos="61000">
              <a:srgbClr val="257FA0"/>
            </a:gs>
            <a:gs pos="100000">
              <a:srgbClr val="22857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9C7A-7E6B-6F44-ABBC-2B70B61949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Active mobility in Lagos, Nigeria: Commuters’ attitude, inherent </a:t>
            </a:r>
            <a:br>
              <a:rPr lang="en-US" sz="5400" dirty="0"/>
            </a:br>
            <a:r>
              <a:rPr lang="en-US" sz="5400" dirty="0"/>
              <a:t>challenges, and funding prospect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FA48D-65D7-CE4E-A230-6ACEC487F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761" y="3747850"/>
            <a:ext cx="11341100" cy="2143761"/>
          </a:xfrm>
        </p:spPr>
        <p:txBody>
          <a:bodyPr/>
          <a:lstStyle/>
          <a:p>
            <a:r>
              <a:rPr lang="en-US" sz="1800" dirty="0"/>
              <a:t>Presented at the 2022 ITF Summit Pre-Summit Research Day in Leipzig, Germany, on Tuesday 17 May 2022</a:t>
            </a:r>
          </a:p>
          <a:p>
            <a:endParaRPr lang="en-US" sz="2800" b="1" dirty="0"/>
          </a:p>
          <a:p>
            <a:r>
              <a:rPr lang="en-US" sz="2800" b="1" dirty="0"/>
              <a:t>Dr Emmanuel Mogaji</a:t>
            </a:r>
          </a:p>
          <a:p>
            <a:r>
              <a:rPr lang="en-US" sz="1800" dirty="0"/>
              <a:t>University of Greenwich, London, UK</a:t>
            </a:r>
          </a:p>
          <a:p>
            <a:r>
              <a:rPr lang="en-US" sz="1800" dirty="0"/>
              <a:t>Centre for Multidisciplinary Research and Innovation (CEMRI), Abuja, Nigeria</a:t>
            </a:r>
          </a:p>
          <a:p>
            <a:r>
              <a:rPr lang="en-US" sz="1800" dirty="0"/>
              <a:t>e.o.mogaji@greenwich.ac.uk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0334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y, road, car&#10;&#10;Description automatically generated">
            <a:extLst>
              <a:ext uri="{FF2B5EF4-FFF2-40B4-BE49-F238E27FC236}">
                <a16:creationId xmlns:a16="http://schemas.microsoft.com/office/drawing/2014/main" id="{8DF6B99F-626F-43BB-B947-F6A6A8841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314324"/>
            <a:ext cx="75057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36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icyclists on a road by the water&#10;&#10;Description automatically generated with medium confidence">
            <a:extLst>
              <a:ext uri="{FF2B5EF4-FFF2-40B4-BE49-F238E27FC236}">
                <a16:creationId xmlns:a16="http://schemas.microsoft.com/office/drawing/2014/main" id="{8F97BAAF-57DD-4AE9-B177-9EBCE2C22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538797"/>
            <a:ext cx="9239250" cy="5135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0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6ECBE79-549A-42BE-9FE4-ECB115726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0" y="684630"/>
            <a:ext cx="3943350" cy="5264150"/>
          </a:xfrm>
          <a:prstGeom prst="rect">
            <a:avLst/>
          </a:prstGeom>
          <a:noFill/>
        </p:spPr>
      </p:pic>
      <p:pic>
        <p:nvPicPr>
          <p:cNvPr id="6" name="Picture 5" descr="A person riding a bicycle on a road&#10;&#10;Description automatically generated with low confidence">
            <a:extLst>
              <a:ext uri="{FF2B5EF4-FFF2-40B4-BE49-F238E27FC236}">
                <a16:creationId xmlns:a16="http://schemas.microsoft.com/office/drawing/2014/main" id="{83F8076E-2412-4404-8B44-13B281B52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4"/>
          <a:stretch/>
        </p:blipFill>
        <p:spPr bwMode="auto">
          <a:xfrm>
            <a:off x="5118935" y="684630"/>
            <a:ext cx="6096675" cy="5264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477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560039"/>
            <a:ext cx="10359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Semi-structured interview with participants in Lagos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Ethnographic study and observation of infrastructures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Semi structure interview with subject matter experts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4" y="847688"/>
            <a:ext cx="10142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 Study</a:t>
            </a:r>
          </a:p>
        </p:txBody>
      </p:sp>
    </p:spTree>
    <p:extLst>
      <p:ext uri="{BB962C8B-B14F-4D97-AF65-F5344CB8AC3E}">
        <p14:creationId xmlns:p14="http://schemas.microsoft.com/office/powerpoint/2010/main" val="2767476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560039"/>
            <a:ext cx="10359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 transportation is often by condition and not a choice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People don’t consider walking as a mode of transportation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Not safe cycling and not conversant with scoters.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4" y="847688"/>
            <a:ext cx="10142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229718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560039"/>
            <a:ext cx="10359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Built environment not conducive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Attitude of other road users not appealing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Huge investment on motorised transportation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4" y="847688"/>
            <a:ext cx="10142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1590150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560039"/>
            <a:ext cx="10359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rowing exchange rate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discourage investment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 clamor for sustainability presents opportunities</a:t>
            </a:r>
            <a:endParaRPr lang="en-US" sz="2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Going away from norms - corruption and political affiliations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4" y="847688"/>
            <a:ext cx="10142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84415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90D98A-296A-6AC8-4A32-A2F881FAF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91" y="1949035"/>
            <a:ext cx="11462017" cy="29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8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560039"/>
            <a:ext cx="1035919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political will to make a change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Awareness for stakeholders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Improving the built environment – location of activities and transport mode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Private and public organization’s involvement?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Small changes at a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Investment in equitable active transportation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4" y="847688"/>
            <a:ext cx="10142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implication</a:t>
            </a:r>
            <a:endParaRPr lang="en-GB" sz="9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84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560039"/>
            <a:ext cx="103591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Active transportation is important, irrespective of the country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Though there are inherent challenges, it is possible.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Awareness, availability and accountability are key.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4" y="847688"/>
            <a:ext cx="10142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GB" sz="9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55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9C7A-7E6B-6F44-ABBC-2B70B619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243578"/>
            <a:ext cx="11341100" cy="929928"/>
          </a:xfrm>
        </p:spPr>
        <p:txBody>
          <a:bodyPr/>
          <a:lstStyle/>
          <a:p>
            <a:pPr algn="ctr"/>
            <a:r>
              <a:rPr lang="en-US" spc="0" dirty="0">
                <a:solidFill>
                  <a:srgbClr val="3ADDC2"/>
                </a:solidFill>
              </a:rPr>
              <a:t>Active Transportation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FA48D-65D7-CE4E-A230-6ACEC487F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627" y="3213847"/>
            <a:ext cx="10685476" cy="3024188"/>
          </a:xfrm>
        </p:spPr>
        <p:txBody>
          <a:bodyPr/>
          <a:lstStyle/>
          <a:p>
            <a:pPr algn="ctr"/>
            <a:r>
              <a:rPr lang="en-US" sz="6000" dirty="0"/>
              <a:t>By choice or by condition?</a:t>
            </a:r>
          </a:p>
        </p:txBody>
      </p:sp>
    </p:spTree>
    <p:extLst>
      <p:ext uri="{BB962C8B-B14F-4D97-AF65-F5344CB8AC3E}">
        <p14:creationId xmlns:p14="http://schemas.microsoft.com/office/powerpoint/2010/main" val="3158178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9C7A-7E6B-6F44-ABBC-2B70B6194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024" y="2234380"/>
            <a:ext cx="9640637" cy="1040732"/>
          </a:xfrm>
        </p:spPr>
        <p:txBody>
          <a:bodyPr/>
          <a:lstStyle/>
          <a:p>
            <a:pPr algn="ctr"/>
            <a:r>
              <a:rPr lang="en-US" spc="0" dirty="0">
                <a:solidFill>
                  <a:srgbClr val="3ADDC2"/>
                </a:solidFill>
              </a:rPr>
              <a:t>Active Transportation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FA48D-65D7-CE4E-A230-6ACEC487F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793" y="3275112"/>
            <a:ext cx="11341100" cy="1689736"/>
          </a:xfrm>
        </p:spPr>
        <p:txBody>
          <a:bodyPr/>
          <a:lstStyle/>
          <a:p>
            <a:pPr algn="ctr"/>
            <a:r>
              <a:rPr lang="en-US" sz="6000" dirty="0"/>
              <a:t>By choice or by condition?</a:t>
            </a:r>
          </a:p>
        </p:txBody>
      </p:sp>
    </p:spTree>
    <p:extLst>
      <p:ext uri="{BB962C8B-B14F-4D97-AF65-F5344CB8AC3E}">
        <p14:creationId xmlns:p14="http://schemas.microsoft.com/office/powerpoint/2010/main" val="388293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480AB-9367-4759-8FA4-EAD644C9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0" y="273969"/>
            <a:ext cx="4548903" cy="189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E469D-D7CD-49F7-8F9D-1FEB9EB2A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51" y="2349735"/>
            <a:ext cx="4548902" cy="2213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AE839F-E530-4511-AFA0-D48DB44E6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49" y="4775884"/>
            <a:ext cx="4584935" cy="2082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F258-4B68-4863-9891-CAD1A7954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399" y="273969"/>
            <a:ext cx="6115050" cy="2867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E6A691-7F93-4CB0-A956-5DDA424B8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249" y="3257975"/>
            <a:ext cx="61722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1808-A406-D841-A73E-81174336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500438"/>
            <a:ext cx="8533946" cy="2952750"/>
          </a:xfrm>
        </p:spPr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18E83-ACC4-E4DB-4AC5-60806184889C}"/>
              </a:ext>
            </a:extLst>
          </p:cNvPr>
          <p:cNvSpPr txBox="1">
            <a:spLocks/>
          </p:cNvSpPr>
          <p:nvPr/>
        </p:nvSpPr>
        <p:spPr>
          <a:xfrm>
            <a:off x="607761" y="5289984"/>
            <a:ext cx="4532857" cy="903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Dr Emmanuel Mogaji</a:t>
            </a:r>
          </a:p>
          <a:p>
            <a:r>
              <a:rPr lang="en-US" sz="1800" dirty="0"/>
              <a:t>e.o.mogaji@greenwich.ac.uk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4071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736502"/>
            <a:ext cx="10359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C</a:t>
            </a:r>
            <a:r>
              <a:rPr lang="en-GB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ommuters' attitudes towards active mobility</a:t>
            </a:r>
          </a:p>
          <a:p>
            <a:r>
              <a:rPr lang="en-GB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Challenges with active mobility </a:t>
            </a:r>
            <a:br>
              <a:rPr lang="en-GB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Funding prospect for active mobility in developing countries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158384-B3A9-4091-A657-436A10632BFD}"/>
              </a:ext>
            </a:extLst>
          </p:cNvPr>
          <p:cNvSpPr txBox="1">
            <a:spLocks/>
          </p:cNvSpPr>
          <p:nvPr/>
        </p:nvSpPr>
        <p:spPr>
          <a:xfrm>
            <a:off x="479425" y="476250"/>
            <a:ext cx="4317164" cy="2971800"/>
          </a:xfrm>
          <a:prstGeom prst="rect">
            <a:avLst/>
          </a:prstGeom>
        </p:spPr>
        <p:txBody>
          <a:bodyPr vert="horz" lIns="0" tIns="0" rIns="0" bIns="0" numCol="2" spcCol="54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01033C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endParaRPr lang="en-US" sz="9600" dirty="0">
              <a:solidFill>
                <a:srgbClr val="3ADDC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5" y="84768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26635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BFC1B-F65A-477D-B286-5B00CDD29B11}"/>
              </a:ext>
            </a:extLst>
          </p:cNvPr>
          <p:cNvSpPr txBox="1"/>
          <p:nvPr/>
        </p:nvSpPr>
        <p:spPr>
          <a:xfrm>
            <a:off x="1175084" y="2560039"/>
            <a:ext cx="103591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Commercial hub of Nigeria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an estimated 20 million people across 3577 km2, Lagos is Africa's most populous city with the highest population density in Nigeria.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emerging economy, which is facing institutional adversity and underlying and persistent economic challenges.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79A26-EF04-41C3-BFFC-E3276AAA53BC}"/>
              </a:ext>
            </a:extLst>
          </p:cNvPr>
          <p:cNvSpPr txBox="1"/>
          <p:nvPr/>
        </p:nvSpPr>
        <p:spPr>
          <a:xfrm>
            <a:off x="874294" y="847688"/>
            <a:ext cx="88472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Lagos, Nigeria</a:t>
            </a:r>
          </a:p>
        </p:txBody>
      </p:sp>
    </p:spTree>
    <p:extLst>
      <p:ext uri="{BB962C8B-B14F-4D97-AF65-F5344CB8AC3E}">
        <p14:creationId xmlns:p14="http://schemas.microsoft.com/office/powerpoint/2010/main" val="227316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AC964FF-22E1-BC7C-DE86-25AEF6481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65" y="61472"/>
            <a:ext cx="9835563" cy="67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25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20516-WA0036">
            <a:hlinkClick r:id="" action="ppaction://media"/>
            <a:extLst>
              <a:ext uri="{FF2B5EF4-FFF2-40B4-BE49-F238E27FC236}">
                <a16:creationId xmlns:a16="http://schemas.microsoft.com/office/drawing/2014/main" id="{404D35C0-9146-4F83-9A4B-075566D8C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y street full of traffic&#10;&#10;Description automatically generated with medium confidence">
            <a:extLst>
              <a:ext uri="{FF2B5EF4-FFF2-40B4-BE49-F238E27FC236}">
                <a16:creationId xmlns:a16="http://schemas.microsoft.com/office/drawing/2014/main" id="{4F3FB16E-2946-4977-A030-A72E720E0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81116"/>
            <a:ext cx="5994358" cy="4495768"/>
          </a:xfrm>
          <a:prstGeom prst="rect">
            <a:avLst/>
          </a:prstGeom>
        </p:spPr>
      </p:pic>
      <p:pic>
        <p:nvPicPr>
          <p:cNvPr id="6" name="Picture 5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4237F615-3009-453D-B88D-B61A40F6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22" y="1314252"/>
            <a:ext cx="5816842" cy="436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y, road, highway&#10;&#10;Description automatically generated">
            <a:extLst>
              <a:ext uri="{FF2B5EF4-FFF2-40B4-BE49-F238E27FC236}">
                <a16:creationId xmlns:a16="http://schemas.microsoft.com/office/drawing/2014/main" id="{9F755126-D58E-4F3C-9714-BD86D359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752" y="57642"/>
            <a:ext cx="7631374" cy="57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19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yellow&#10;&#10;Description automatically generated">
            <a:extLst>
              <a:ext uri="{FF2B5EF4-FFF2-40B4-BE49-F238E27FC236}">
                <a16:creationId xmlns:a16="http://schemas.microsoft.com/office/drawing/2014/main" id="{5057FAAE-73F8-4358-A68C-A7434DC78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33350"/>
            <a:ext cx="7493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75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338</Words>
  <Application>Microsoft Office PowerPoint</Application>
  <PresentationFormat>Widescreen</PresentationFormat>
  <Paragraphs>52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COOPERHEWITT-MEDIUM</vt:lpstr>
      <vt:lpstr>COOPERHEWITT-SEMIBOLD</vt:lpstr>
      <vt:lpstr>Public Sans</vt:lpstr>
      <vt:lpstr>Office Theme</vt:lpstr>
      <vt:lpstr>Active mobility in Lagos, Nigeria: Commuters’ attitude, inherent  challenges, and funding prospect</vt:lpstr>
      <vt:lpstr>Active Transportation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Transportation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identity guidelines</dc:title>
  <dc:creator>Andrew Shreeve</dc:creator>
  <cp:lastModifiedBy>Emmanuel Mogaji</cp:lastModifiedBy>
  <cp:revision>25</cp:revision>
  <dcterms:created xsi:type="dcterms:W3CDTF">2022-03-14T13:44:34Z</dcterms:created>
  <dcterms:modified xsi:type="dcterms:W3CDTF">2022-05-17T07:04:12Z</dcterms:modified>
</cp:coreProperties>
</file>