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704" r:id="rId5"/>
  </p:sldMasterIdLst>
  <p:notesMasterIdLst>
    <p:notesMasterId r:id="rId26"/>
  </p:notesMasterIdLst>
  <p:sldIdLst>
    <p:sldId id="256" r:id="rId6"/>
    <p:sldId id="516" r:id="rId7"/>
    <p:sldId id="602" r:id="rId8"/>
    <p:sldId id="621" r:id="rId9"/>
    <p:sldId id="620" r:id="rId10"/>
    <p:sldId id="606" r:id="rId11"/>
    <p:sldId id="607" r:id="rId12"/>
    <p:sldId id="622" r:id="rId13"/>
    <p:sldId id="623" r:id="rId14"/>
    <p:sldId id="632" r:id="rId15"/>
    <p:sldId id="633" r:id="rId16"/>
    <p:sldId id="614" r:id="rId17"/>
    <p:sldId id="627" r:id="rId18"/>
    <p:sldId id="628" r:id="rId19"/>
    <p:sldId id="631" r:id="rId20"/>
    <p:sldId id="613" r:id="rId21"/>
    <p:sldId id="610" r:id="rId22"/>
    <p:sldId id="609" r:id="rId23"/>
    <p:sldId id="618" r:id="rId24"/>
    <p:sldId id="619" r:id="rId25"/>
  </p:sldIdLst>
  <p:sldSz cx="12192000" cy="6858000"/>
  <p:notesSz cx="6669088" cy="9926638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Nunito ExtraBold" pitchFamily="2" charset="0"/>
      <p:bold r:id="rId37"/>
      <p:boldItalic r:id="rId38"/>
    </p:embeddedFont>
    <p:embeddedFont>
      <p:font typeface="Open Sans Light" panose="020B0306030504020204" pitchFamily="34" charset="0"/>
      <p:regular r:id="rId39"/>
      <p: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lvl1pPr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1pPr>
    <a:lvl2pPr indent="201153"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2pPr>
    <a:lvl3pPr indent="402303"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3pPr>
    <a:lvl4pPr indent="603456"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4pPr>
    <a:lvl5pPr indent="804609"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5pPr>
    <a:lvl6pPr indent="1005761"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6pPr>
    <a:lvl7pPr indent="1206913"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7pPr>
    <a:lvl8pPr indent="1408066"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8pPr>
    <a:lvl9pPr indent="1609217" defTabSz="402303">
      <a:defRPr sz="1643">
        <a:uFill>
          <a:solidFill/>
        </a:uFill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374" userDrawn="1">
          <p15:clr>
            <a:srgbClr val="A4A3A4"/>
          </p15:clr>
        </p15:guide>
        <p15:guide id="2" pos="208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Cathro" initials="LC" lastIdx="17" clrIdx="0">
    <p:extLst>
      <p:ext uri="{19B8F6BF-5375-455C-9EA6-DF929625EA0E}">
        <p15:presenceInfo xmlns:p15="http://schemas.microsoft.com/office/powerpoint/2012/main" userId="S::Louise.Cathro@imcworldwide.com::e7e7870a-db1e-4b9b-9155-d824432f44bc" providerId="AD"/>
      </p:ext>
    </p:extLst>
  </p:cmAuthor>
  <p:cmAuthor id="2" name="Emma Wootton" initials="EW" lastIdx="15" clrIdx="1">
    <p:extLst>
      <p:ext uri="{19B8F6BF-5375-455C-9EA6-DF929625EA0E}">
        <p15:presenceInfo xmlns:p15="http://schemas.microsoft.com/office/powerpoint/2012/main" userId="Emma Wootton" providerId="None"/>
      </p:ext>
    </p:extLst>
  </p:cmAuthor>
  <p:cmAuthor id="3" name="Ben Walker" initials="BW" lastIdx="6" clrIdx="2">
    <p:extLst>
      <p:ext uri="{19B8F6BF-5375-455C-9EA6-DF929625EA0E}">
        <p15:presenceInfo xmlns:p15="http://schemas.microsoft.com/office/powerpoint/2012/main" userId="S::Ben.Walker@imcworldwide.com::ab4ce14f-4e53-4217-813a-3b3e75579d9a" providerId="AD"/>
      </p:ext>
    </p:extLst>
  </p:cmAuthor>
  <p:cmAuthor id="4" name="Emma Wootton" initials="EW [2]" lastIdx="1" clrIdx="3">
    <p:extLst>
      <p:ext uri="{19B8F6BF-5375-455C-9EA6-DF929625EA0E}">
        <p15:presenceInfo xmlns:p15="http://schemas.microsoft.com/office/powerpoint/2012/main" userId="S::Emma.Wootton@imcworldwide.com::5f4f4067-795c-427a-8524-887e5b667e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DCFF"/>
    <a:srgbClr val="0093CA"/>
    <a:srgbClr val="FFFFFF"/>
    <a:srgbClr val="C5F0FF"/>
    <a:srgbClr val="B9EDFF"/>
    <a:srgbClr val="00759E"/>
    <a:srgbClr val="C77649"/>
    <a:srgbClr val="A5D06D"/>
    <a:srgbClr val="FAD2D4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A08E0-05F0-4CEE-984C-F827CCBDFBF3}" v="5" dt="2022-05-16T16:26:26.66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1120" autoAdjust="0"/>
  </p:normalViewPr>
  <p:slideViewPr>
    <p:cSldViewPr snapToGrid="0">
      <p:cViewPr varScale="1">
        <p:scale>
          <a:sx n="41" d="100"/>
          <a:sy n="41" d="100"/>
        </p:scale>
        <p:origin x="1536" y="36"/>
      </p:cViewPr>
      <p:guideLst>
        <p:guide orient="horz" pos="1298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374"/>
        <p:guide pos="208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ransitec.sharepoint.com/sites/ZA-CAP/Documents%20partages/1-Production/1143_200-HVT-TRANSITIONS/5-City_Research/City_specific_documents/Accra/Passenger_Opinion_Survey/QTS_Data/Processed%20CS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ransitec.sharepoint.com/sites/ZA-CAP/Documents%20partages/1-Production/1143_200-HVT-TRANSITIONS/5-City_Research/City_specific_documents/Accra/Passenger_Opinion_Survey/QTS_Data/Processed%20CS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d\Dropbox\Transitec\Simon-Ticha\1-Tana\2-Revised_report\accra_surveyxlsx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transitec.sharepoint.com/sites/ZA-CAP/Documents%20partages/1-Production/1143_200-HVT-TRANSITIONS/5-City_Research/City_specific_documents/Accra/Passenger_Opinion_Survey/QTS_Data/Additional%20data%20from%20SS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dirty="0"/>
              <a:t>Distribution</a:t>
            </a:r>
            <a:r>
              <a:rPr lang="fr-FR" sz="1800" baseline="0" dirty="0"/>
              <a:t> by Trip </a:t>
            </a:r>
            <a:r>
              <a:rPr lang="fr-FR" sz="1800" baseline="0" dirty="0" err="1"/>
              <a:t>Purpose</a:t>
            </a:r>
            <a:r>
              <a:rPr lang="fr-FR" sz="1800" baseline="0" dirty="0"/>
              <a:t> and </a:t>
            </a:r>
            <a:r>
              <a:rPr lang="fr-FR" sz="1800" baseline="0" dirty="0" err="1"/>
              <a:t>Gender</a:t>
            </a:r>
            <a:endParaRPr lang="fr-FR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'Table - Trip pur and gender'!$C$11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'Table - Trip pur and gender'!$B$12:$B$16</c:f>
              <c:strCache>
                <c:ptCount val="5"/>
                <c:pt idx="0">
                  <c:v>Administrative</c:v>
                </c:pt>
                <c:pt idx="1">
                  <c:v>Education</c:v>
                </c:pt>
                <c:pt idx="2">
                  <c:v>Shopping</c:v>
                </c:pt>
                <c:pt idx="3">
                  <c:v>Social</c:v>
                </c:pt>
                <c:pt idx="4">
                  <c:v>Work</c:v>
                </c:pt>
              </c:strCache>
            </c:strRef>
          </c:cat>
          <c:val>
            <c:numRef>
              <c:f>'Table - Trip pur and gender'!$C$12:$C$16</c:f>
              <c:numCache>
                <c:formatCode>General</c:formatCode>
                <c:ptCount val="5"/>
                <c:pt idx="0">
                  <c:v>62</c:v>
                </c:pt>
                <c:pt idx="1">
                  <c:v>22</c:v>
                </c:pt>
                <c:pt idx="2">
                  <c:v>132</c:v>
                </c:pt>
                <c:pt idx="3">
                  <c:v>155</c:v>
                </c:pt>
                <c:pt idx="4">
                  <c:v>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19-4A97-AECF-6F4545BB5A63}"/>
            </c:ext>
          </c:extLst>
        </c:ser>
        <c:ser>
          <c:idx val="1"/>
          <c:order val="1"/>
          <c:tx>
            <c:strRef>
              <c:f>'Table - Trip pur and gender'!$D$11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'Table - Trip pur and gender'!$B$12:$B$16</c:f>
              <c:strCache>
                <c:ptCount val="5"/>
                <c:pt idx="0">
                  <c:v>Administrative</c:v>
                </c:pt>
                <c:pt idx="1">
                  <c:v>Education</c:v>
                </c:pt>
                <c:pt idx="2">
                  <c:v>Shopping</c:v>
                </c:pt>
                <c:pt idx="3">
                  <c:v>Social</c:v>
                </c:pt>
                <c:pt idx="4">
                  <c:v>Work</c:v>
                </c:pt>
              </c:strCache>
            </c:strRef>
          </c:cat>
          <c:val>
            <c:numRef>
              <c:f>'Table - Trip pur and gender'!$D$12:$D$16</c:f>
              <c:numCache>
                <c:formatCode>General</c:formatCode>
                <c:ptCount val="5"/>
                <c:pt idx="0">
                  <c:v>54</c:v>
                </c:pt>
                <c:pt idx="1">
                  <c:v>24</c:v>
                </c:pt>
                <c:pt idx="2">
                  <c:v>124</c:v>
                </c:pt>
                <c:pt idx="3">
                  <c:v>190</c:v>
                </c:pt>
                <c:pt idx="4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19-4A97-AECF-6F4545BB5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94254255"/>
        <c:axId val="794247599"/>
      </c:barChart>
      <c:catAx>
        <c:axId val="794254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247599"/>
        <c:crosses val="autoZero"/>
        <c:auto val="1"/>
        <c:lblAlgn val="ctr"/>
        <c:lblOffset val="100"/>
        <c:noMultiLvlLbl val="0"/>
      </c:catAx>
      <c:valAx>
        <c:axId val="794247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Number of Respondents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254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[Processed CSV.xlsx]Frequency of use!PivotTable1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How often</a:t>
            </a:r>
            <a:r>
              <a:rPr lang="en-US" sz="1800" baseline="0" dirty="0"/>
              <a:t> do you use this mini-bus route?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'Frequency of use'!$B$3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2B-4D67-AC60-12E63EAF8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2B-4D67-AC60-12E63EAF8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2B-4D67-AC60-12E63EAF81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'Frequency of use'!$A$4:$A$7</c:f>
              <c:strCache>
                <c:ptCount val="3"/>
                <c:pt idx="0">
                  <c:v>A few times per month</c:v>
                </c:pt>
                <c:pt idx="1">
                  <c:v>Several times a week</c:v>
                </c:pt>
                <c:pt idx="2">
                  <c:v>Very rarely/first time</c:v>
                </c:pt>
              </c:strCache>
            </c:strRef>
          </c:cat>
          <c:val>
            <c:numRef>
              <c:f>'Frequency of use'!$B$4:$B$7</c:f>
              <c:numCache>
                <c:formatCode>General</c:formatCode>
                <c:ptCount val="3"/>
                <c:pt idx="0">
                  <c:v>451</c:v>
                </c:pt>
                <c:pt idx="1">
                  <c:v>717</c:v>
                </c:pt>
                <c:pt idx="2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2B-4D67-AC60-12E63EAF816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Satisfaction</a:t>
            </a:r>
            <a:r>
              <a:rPr lang="en-US" sz="1800" baseline="0" dirty="0"/>
              <a:t> score (multiple choice question)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Feuil1!$B$10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Feuil1!$C$9:$H$9</c:f>
              <c:strCache>
                <c:ptCount val="6"/>
                <c:pt idx="0">
                  <c:v>Comfort</c:v>
                </c:pt>
                <c:pt idx="1">
                  <c:v>Waiting time</c:v>
                </c:pt>
                <c:pt idx="2">
                  <c:v>Stops location</c:v>
                </c:pt>
                <c:pt idx="3">
                  <c:v>Fare</c:v>
                </c:pt>
                <c:pt idx="4">
                  <c:v>Interactions/crew</c:v>
                </c:pt>
                <c:pt idx="5">
                  <c:v>Overall satisfaction</c:v>
                </c:pt>
              </c:strCache>
            </c:strRef>
          </c:cat>
          <c:val>
            <c:numRef>
              <c:f>Feuil1!$C$10:$H$10</c:f>
              <c:numCache>
                <c:formatCode>0.0</c:formatCode>
                <c:ptCount val="6"/>
                <c:pt idx="0">
                  <c:v>3.1013431013431014</c:v>
                </c:pt>
                <c:pt idx="1">
                  <c:v>3.4798534798534799</c:v>
                </c:pt>
                <c:pt idx="2">
                  <c:v>3.9206349206349205</c:v>
                </c:pt>
                <c:pt idx="3">
                  <c:v>2.5128205128205128</c:v>
                </c:pt>
                <c:pt idx="4">
                  <c:v>3.5115995115995116</c:v>
                </c:pt>
                <c:pt idx="5">
                  <c:v>3.4261294261294259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B-4118-A254-4092AD0A6B72}"/>
            </c:ext>
          </c:extLst>
        </c:ser>
        <c:ser>
          <c:idx val="1"/>
          <c:order val="1"/>
          <c:tx>
            <c:strRef>
              <c:f>Feuil1!$B$11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Feuil1!$C$9:$H$9</c:f>
              <c:strCache>
                <c:ptCount val="6"/>
                <c:pt idx="0">
                  <c:v>Comfort</c:v>
                </c:pt>
                <c:pt idx="1">
                  <c:v>Waiting time</c:v>
                </c:pt>
                <c:pt idx="2">
                  <c:v>Stops location</c:v>
                </c:pt>
                <c:pt idx="3">
                  <c:v>Fare</c:v>
                </c:pt>
                <c:pt idx="4">
                  <c:v>Interactions/crew</c:v>
                </c:pt>
                <c:pt idx="5">
                  <c:v>Overall satisfaction</c:v>
                </c:pt>
              </c:strCache>
            </c:strRef>
          </c:cat>
          <c:val>
            <c:numRef>
              <c:f>Feuil1!$C$11:$H$11</c:f>
              <c:numCache>
                <c:formatCode>0.0</c:formatCode>
                <c:ptCount val="6"/>
                <c:pt idx="0">
                  <c:v>3.0354131534569984</c:v>
                </c:pt>
                <c:pt idx="1">
                  <c:v>3.3406408094435074</c:v>
                </c:pt>
                <c:pt idx="2">
                  <c:v>3.8701517706576727</c:v>
                </c:pt>
                <c:pt idx="3">
                  <c:v>2.5042158516020234</c:v>
                </c:pt>
                <c:pt idx="4">
                  <c:v>3.436762225969646</c:v>
                </c:pt>
                <c:pt idx="5">
                  <c:v>3.3608768971332208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3B-4118-A254-4092AD0A6B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7090287"/>
        <c:axId val="2107080719"/>
      </c:barChart>
      <c:catAx>
        <c:axId val="2107090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080719"/>
        <c:crosses val="autoZero"/>
        <c:auto val="1"/>
        <c:lblAlgn val="ctr"/>
        <c:lblOffset val="100"/>
        <c:noMultiLvlLbl val="0"/>
      </c:catAx>
      <c:valAx>
        <c:axId val="2107080719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090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lang="fr-CH" sz="1800" b="0" dirty="0" err="1">
                <a:latin typeface="+mn-lt"/>
              </a:rPr>
              <a:t>Priority</a:t>
            </a:r>
            <a:r>
              <a:rPr lang="fr-CH" sz="1800" b="0" baseline="0" dirty="0">
                <a:latin typeface="+mn-lt"/>
              </a:rPr>
              <a:t> areas for </a:t>
            </a:r>
            <a:r>
              <a:rPr lang="fr-CH" sz="1800" b="0" baseline="0" dirty="0" err="1">
                <a:latin typeface="+mn-lt"/>
              </a:rPr>
              <a:t>improvement</a:t>
            </a:r>
            <a:r>
              <a:rPr lang="fr-CH" sz="1800" b="0" baseline="0" dirty="0">
                <a:latin typeface="+mn-lt"/>
              </a:rPr>
              <a:t> (open-</a:t>
            </a:r>
            <a:r>
              <a:rPr lang="fr-CH" sz="1800" b="0" baseline="0" dirty="0" err="1">
                <a:latin typeface="+mn-lt"/>
              </a:rPr>
              <a:t>ended</a:t>
            </a:r>
            <a:r>
              <a:rPr lang="fr-CH" sz="1800" b="0" baseline="0" dirty="0">
                <a:latin typeface="+mn-lt"/>
              </a:rPr>
              <a:t>)</a:t>
            </a:r>
            <a:endParaRPr lang="en-US" sz="1800" b="0" dirty="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36530111739056"/>
          <c:y val="0.15034363271261911"/>
          <c:w val="0.88152016038712411"/>
          <c:h val="0.59406192616584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Improvement!$B$11</c:f>
              <c:strCache>
                <c:ptCount val="1"/>
                <c:pt idx="0">
                  <c:v>Reponses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7C4-443C-85C2-307E82DBF2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19%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7C4-443C-85C2-307E82DBF2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7C4-443C-85C2-307E82DBF2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7C4-443C-85C2-307E82DBF21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7C4-443C-85C2-307E82DBF21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7C4-443C-85C2-307E82DBF21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7C4-443C-85C2-307E82DBF21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7C4-443C-85C2-307E82DBF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Improvement!$A$12:$A$19</c:f>
              <c:strCache>
                <c:ptCount val="8"/>
                <c:pt idx="0">
                  <c:v>Fare</c:v>
                </c:pt>
                <c:pt idx="1">
                  <c:v>Vehicle </c:v>
                </c:pt>
                <c:pt idx="2">
                  <c:v>Seating</c:v>
                </c:pt>
                <c:pt idx="3">
                  <c:v>Infra</c:v>
                </c:pt>
                <c:pt idx="4">
                  <c:v>Crew</c:v>
                </c:pt>
                <c:pt idx="5">
                  <c:v>Driving</c:v>
                </c:pt>
                <c:pt idx="6">
                  <c:v>Wait time</c:v>
                </c:pt>
                <c:pt idx="7">
                  <c:v>Special needs (access)</c:v>
                </c:pt>
              </c:strCache>
            </c:strRef>
          </c:cat>
          <c:val>
            <c:numRef>
              <c:f>Improvement!$B$12:$B$19</c:f>
              <c:numCache>
                <c:formatCode>General</c:formatCode>
                <c:ptCount val="8"/>
                <c:pt idx="0">
                  <c:v>523</c:v>
                </c:pt>
                <c:pt idx="1">
                  <c:v>225</c:v>
                </c:pt>
                <c:pt idx="2">
                  <c:v>139</c:v>
                </c:pt>
                <c:pt idx="3">
                  <c:v>115</c:v>
                </c:pt>
                <c:pt idx="4">
                  <c:v>81</c:v>
                </c:pt>
                <c:pt idx="5">
                  <c:v>38</c:v>
                </c:pt>
                <c:pt idx="6">
                  <c:v>41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C4-443C-85C2-307E82DBF2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0776415"/>
        <c:axId val="860778079"/>
      </c:barChart>
      <c:catAx>
        <c:axId val="8607764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r>
                  <a:rPr lang="fr-FR"/>
                  <a:t>Area for Improvement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860778079"/>
        <c:crosses val="autoZero"/>
        <c:auto val="1"/>
        <c:lblAlgn val="ctr"/>
        <c:lblOffset val="100"/>
        <c:noMultiLvlLbl val="0"/>
      </c:catAx>
      <c:valAx>
        <c:axId val="860778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r>
                  <a:rPr lang="fr-FR"/>
                  <a:t>Number of respondents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860776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Roboto" panose="02000000000000000000" pitchFamily="2" charset="0"/>
          <a:ea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724DDD-898A-4509-9044-C43215840B3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BE723D-5AC4-4AD2-93F2-DDD69F730788}">
      <dgm:prSet phldrT="[Text]" custT="1"/>
      <dgm:spPr/>
      <dgm:t>
        <a:bodyPr/>
        <a:lstStyle/>
        <a:p>
          <a:r>
            <a:rPr lang="en-GB" sz="1400" b="1" dirty="0">
              <a:latin typeface="Roboto" panose="02000000000000000000" pitchFamily="2" charset="0"/>
              <a:ea typeface="Roboto" panose="02000000000000000000" pitchFamily="2" charset="0"/>
            </a:rPr>
            <a:t>Formalisation</a:t>
          </a:r>
        </a:p>
      </dgm:t>
    </dgm:pt>
    <dgm:pt modelId="{86E6CC3E-ECB9-4EC3-A09C-88866DB1FF58}" type="parTrans" cxnId="{F412381C-24E1-46CB-B97F-EC967C81D2E7}">
      <dgm:prSet/>
      <dgm:spPr/>
      <dgm:t>
        <a:bodyPr/>
        <a:lstStyle/>
        <a:p>
          <a:endParaRPr lang="en-GB"/>
        </a:p>
      </dgm:t>
    </dgm:pt>
    <dgm:pt modelId="{6AC7433E-7647-4650-A6D1-15E54B8B1D13}" type="sibTrans" cxnId="{F412381C-24E1-46CB-B97F-EC967C81D2E7}">
      <dgm:prSet/>
      <dgm:spPr/>
      <dgm:t>
        <a:bodyPr/>
        <a:lstStyle/>
        <a:p>
          <a:endParaRPr lang="en-GB"/>
        </a:p>
      </dgm:t>
    </dgm:pt>
    <dgm:pt modelId="{C508FCF1-668F-4C6A-955F-CA2F28CC385C}">
      <dgm:prSet phldrT="[Text]" custT="1"/>
      <dgm:spPr/>
      <dgm:t>
        <a:bodyPr/>
        <a:lstStyle/>
        <a:p>
          <a:r>
            <a:rPr lang="en-GB" sz="1400" b="1" dirty="0">
              <a:latin typeface="Roboto" panose="02000000000000000000" pitchFamily="2" charset="0"/>
              <a:ea typeface="Roboto" panose="02000000000000000000" pitchFamily="2" charset="0"/>
            </a:rPr>
            <a:t>Decline in viability</a:t>
          </a:r>
        </a:p>
      </dgm:t>
    </dgm:pt>
    <dgm:pt modelId="{6F535F01-9593-4DE7-87C4-E9DDB7D7C30A}" type="parTrans" cxnId="{98C511AE-5D50-4105-8BE0-46CA24757BE4}">
      <dgm:prSet/>
      <dgm:spPr/>
      <dgm:t>
        <a:bodyPr/>
        <a:lstStyle/>
        <a:p>
          <a:endParaRPr lang="en-GB"/>
        </a:p>
      </dgm:t>
    </dgm:pt>
    <dgm:pt modelId="{806FD1EA-ACD0-4148-A5EF-9B2CC78C2836}" type="sibTrans" cxnId="{98C511AE-5D50-4105-8BE0-46CA24757BE4}">
      <dgm:prSet/>
      <dgm:spPr/>
      <dgm:t>
        <a:bodyPr/>
        <a:lstStyle/>
        <a:p>
          <a:endParaRPr lang="en-GB"/>
        </a:p>
      </dgm:t>
    </dgm:pt>
    <dgm:pt modelId="{31D18BCF-BFB2-40E1-9756-9B656A29FF63}">
      <dgm:prSet phldrT="[Text]"/>
      <dgm:spPr/>
      <dgm:t>
        <a:bodyPr/>
        <a:lstStyle/>
        <a:p>
          <a:r>
            <a:rPr lang="en-GB" b="1" dirty="0">
              <a:latin typeface="Roboto" panose="02000000000000000000" pitchFamily="2" charset="0"/>
              <a:ea typeface="Roboto" panose="02000000000000000000" pitchFamily="2" charset="0"/>
            </a:rPr>
            <a:t>Informalisation</a:t>
          </a:r>
        </a:p>
      </dgm:t>
    </dgm:pt>
    <dgm:pt modelId="{F145592A-E079-490A-B91A-88816430B4F3}" type="parTrans" cxnId="{F59E8711-08A1-491A-B076-09AF520B3DAD}">
      <dgm:prSet/>
      <dgm:spPr/>
      <dgm:t>
        <a:bodyPr/>
        <a:lstStyle/>
        <a:p>
          <a:endParaRPr lang="en-GB"/>
        </a:p>
      </dgm:t>
    </dgm:pt>
    <dgm:pt modelId="{2501A963-F07A-4B66-BA0A-4DFA0D45C3B4}" type="sibTrans" cxnId="{F59E8711-08A1-491A-B076-09AF520B3DAD}">
      <dgm:prSet/>
      <dgm:spPr/>
      <dgm:t>
        <a:bodyPr/>
        <a:lstStyle/>
        <a:p>
          <a:endParaRPr lang="en-GB"/>
        </a:p>
      </dgm:t>
    </dgm:pt>
    <dgm:pt modelId="{8705A5F8-D5A7-471F-A67E-9A75AFFA16C9}">
      <dgm:prSet phldrT="[Text]" custT="1"/>
      <dgm:spPr/>
      <dgm:t>
        <a:bodyPr/>
        <a:lstStyle/>
        <a:p>
          <a:r>
            <a:rPr lang="en-GB" sz="1400" b="1" dirty="0">
              <a:latin typeface="Roboto" panose="02000000000000000000" pitchFamily="2" charset="0"/>
              <a:ea typeface="Roboto" panose="02000000000000000000" pitchFamily="2" charset="0"/>
            </a:rPr>
            <a:t>Decline in service quality</a:t>
          </a:r>
        </a:p>
      </dgm:t>
    </dgm:pt>
    <dgm:pt modelId="{EB2B9264-BBF4-4F68-ABBA-2A6DAC5E8521}" type="parTrans" cxnId="{356B4472-3A90-4275-BDCF-078D485C6AB0}">
      <dgm:prSet/>
      <dgm:spPr/>
      <dgm:t>
        <a:bodyPr/>
        <a:lstStyle/>
        <a:p>
          <a:endParaRPr lang="en-GB"/>
        </a:p>
      </dgm:t>
    </dgm:pt>
    <dgm:pt modelId="{CC303790-56E0-4ADA-B43C-4EFF45E6E40C}" type="sibTrans" cxnId="{356B4472-3A90-4275-BDCF-078D485C6AB0}">
      <dgm:prSet/>
      <dgm:spPr/>
      <dgm:t>
        <a:bodyPr/>
        <a:lstStyle/>
        <a:p>
          <a:endParaRPr lang="en-GB"/>
        </a:p>
      </dgm:t>
    </dgm:pt>
    <dgm:pt modelId="{E18FF5BD-1948-4D04-B511-D583C3741197}" type="pres">
      <dgm:prSet presAssocID="{B1724DDD-898A-4509-9044-C43215840B3F}" presName="cycle" presStyleCnt="0">
        <dgm:presLayoutVars>
          <dgm:dir/>
          <dgm:resizeHandles val="exact"/>
        </dgm:presLayoutVars>
      </dgm:prSet>
      <dgm:spPr/>
    </dgm:pt>
    <dgm:pt modelId="{B1F60766-23EC-4E18-B036-350C215385F2}" type="pres">
      <dgm:prSet presAssocID="{95BE723D-5AC4-4AD2-93F2-DDD69F730788}" presName="node" presStyleLbl="node1" presStyleIdx="0" presStyleCnt="4" custScaleX="121361" custScaleY="121361">
        <dgm:presLayoutVars>
          <dgm:bulletEnabled val="1"/>
        </dgm:presLayoutVars>
      </dgm:prSet>
      <dgm:spPr/>
    </dgm:pt>
    <dgm:pt modelId="{FF0AE8D4-AC20-406A-946F-9CA725269A59}" type="pres">
      <dgm:prSet presAssocID="{6AC7433E-7647-4650-A6D1-15E54B8B1D13}" presName="sibTrans" presStyleLbl="sibTrans2D1" presStyleIdx="0" presStyleCnt="4"/>
      <dgm:spPr/>
    </dgm:pt>
    <dgm:pt modelId="{936B640B-989F-4FFA-80C0-AD8B6EE6CBC4}" type="pres">
      <dgm:prSet presAssocID="{6AC7433E-7647-4650-A6D1-15E54B8B1D13}" presName="connectorText" presStyleLbl="sibTrans2D1" presStyleIdx="0" presStyleCnt="4"/>
      <dgm:spPr/>
    </dgm:pt>
    <dgm:pt modelId="{783C589D-1F89-465D-9BDC-CE32AA6D217F}" type="pres">
      <dgm:prSet presAssocID="{C508FCF1-668F-4C6A-955F-CA2F28CC385C}" presName="node" presStyleLbl="node1" presStyleIdx="1" presStyleCnt="4" custScaleX="121361" custScaleY="121361">
        <dgm:presLayoutVars>
          <dgm:bulletEnabled val="1"/>
        </dgm:presLayoutVars>
      </dgm:prSet>
      <dgm:spPr/>
    </dgm:pt>
    <dgm:pt modelId="{446F5F81-788E-4954-909B-48A95C2EC337}" type="pres">
      <dgm:prSet presAssocID="{806FD1EA-ACD0-4148-A5EF-9B2CC78C2836}" presName="sibTrans" presStyleLbl="sibTrans2D1" presStyleIdx="1" presStyleCnt="4"/>
      <dgm:spPr/>
    </dgm:pt>
    <dgm:pt modelId="{0E59B4C2-10A4-4857-9872-49293B210C74}" type="pres">
      <dgm:prSet presAssocID="{806FD1EA-ACD0-4148-A5EF-9B2CC78C2836}" presName="connectorText" presStyleLbl="sibTrans2D1" presStyleIdx="1" presStyleCnt="4"/>
      <dgm:spPr/>
    </dgm:pt>
    <dgm:pt modelId="{2900A1AE-70CB-4940-9A87-ACE5719477A9}" type="pres">
      <dgm:prSet presAssocID="{31D18BCF-BFB2-40E1-9756-9B656A29FF63}" presName="node" presStyleLbl="node1" presStyleIdx="2" presStyleCnt="4" custScaleX="121361" custScaleY="121361">
        <dgm:presLayoutVars>
          <dgm:bulletEnabled val="1"/>
        </dgm:presLayoutVars>
      </dgm:prSet>
      <dgm:spPr/>
    </dgm:pt>
    <dgm:pt modelId="{7ADB3632-E036-4221-8542-CD5545210E72}" type="pres">
      <dgm:prSet presAssocID="{2501A963-F07A-4B66-BA0A-4DFA0D45C3B4}" presName="sibTrans" presStyleLbl="sibTrans2D1" presStyleIdx="2" presStyleCnt="4"/>
      <dgm:spPr/>
    </dgm:pt>
    <dgm:pt modelId="{A8598E30-E194-4883-A955-EE1A046FC363}" type="pres">
      <dgm:prSet presAssocID="{2501A963-F07A-4B66-BA0A-4DFA0D45C3B4}" presName="connectorText" presStyleLbl="sibTrans2D1" presStyleIdx="2" presStyleCnt="4"/>
      <dgm:spPr/>
    </dgm:pt>
    <dgm:pt modelId="{EE5D46F6-D50B-4832-A135-16FA0C4F487E}" type="pres">
      <dgm:prSet presAssocID="{8705A5F8-D5A7-471F-A67E-9A75AFFA16C9}" presName="node" presStyleLbl="node1" presStyleIdx="3" presStyleCnt="4" custScaleX="121361" custScaleY="121361">
        <dgm:presLayoutVars>
          <dgm:bulletEnabled val="1"/>
        </dgm:presLayoutVars>
      </dgm:prSet>
      <dgm:spPr/>
    </dgm:pt>
    <dgm:pt modelId="{B384E3E6-13E2-44F2-A646-2249409A91F8}" type="pres">
      <dgm:prSet presAssocID="{CC303790-56E0-4ADA-B43C-4EFF45E6E40C}" presName="sibTrans" presStyleLbl="sibTrans2D1" presStyleIdx="3" presStyleCnt="4"/>
      <dgm:spPr/>
    </dgm:pt>
    <dgm:pt modelId="{8DD21A29-43F2-4669-B5B5-82A9E62F8890}" type="pres">
      <dgm:prSet presAssocID="{CC303790-56E0-4ADA-B43C-4EFF45E6E40C}" presName="connectorText" presStyleLbl="sibTrans2D1" presStyleIdx="3" presStyleCnt="4"/>
      <dgm:spPr/>
    </dgm:pt>
  </dgm:ptLst>
  <dgm:cxnLst>
    <dgm:cxn modelId="{B0E55602-26AA-47C4-B5CA-D8597F8F6A88}" type="presOf" srcId="{B1724DDD-898A-4509-9044-C43215840B3F}" destId="{E18FF5BD-1948-4D04-B511-D583C3741197}" srcOrd="0" destOrd="0" presId="urn:microsoft.com/office/officeart/2005/8/layout/cycle2"/>
    <dgm:cxn modelId="{5D39D203-0BCA-4242-9DC6-13D2422E9CC0}" type="presOf" srcId="{2501A963-F07A-4B66-BA0A-4DFA0D45C3B4}" destId="{7ADB3632-E036-4221-8542-CD5545210E72}" srcOrd="0" destOrd="0" presId="urn:microsoft.com/office/officeart/2005/8/layout/cycle2"/>
    <dgm:cxn modelId="{F59E8711-08A1-491A-B076-09AF520B3DAD}" srcId="{B1724DDD-898A-4509-9044-C43215840B3F}" destId="{31D18BCF-BFB2-40E1-9756-9B656A29FF63}" srcOrd="2" destOrd="0" parTransId="{F145592A-E079-490A-B91A-88816430B4F3}" sibTransId="{2501A963-F07A-4B66-BA0A-4DFA0D45C3B4}"/>
    <dgm:cxn modelId="{F412381C-24E1-46CB-B97F-EC967C81D2E7}" srcId="{B1724DDD-898A-4509-9044-C43215840B3F}" destId="{95BE723D-5AC4-4AD2-93F2-DDD69F730788}" srcOrd="0" destOrd="0" parTransId="{86E6CC3E-ECB9-4EC3-A09C-88866DB1FF58}" sibTransId="{6AC7433E-7647-4650-A6D1-15E54B8B1D13}"/>
    <dgm:cxn modelId="{3E00142D-6649-4825-A09E-154A1B9D47F8}" type="presOf" srcId="{CC303790-56E0-4ADA-B43C-4EFF45E6E40C}" destId="{B384E3E6-13E2-44F2-A646-2249409A91F8}" srcOrd="0" destOrd="0" presId="urn:microsoft.com/office/officeart/2005/8/layout/cycle2"/>
    <dgm:cxn modelId="{5D8E3C2E-3E50-4840-BD3F-EEBDC4EC02A5}" type="presOf" srcId="{95BE723D-5AC4-4AD2-93F2-DDD69F730788}" destId="{B1F60766-23EC-4E18-B036-350C215385F2}" srcOrd="0" destOrd="0" presId="urn:microsoft.com/office/officeart/2005/8/layout/cycle2"/>
    <dgm:cxn modelId="{8B02383F-0629-4881-8100-259DF2E054EB}" type="presOf" srcId="{2501A963-F07A-4B66-BA0A-4DFA0D45C3B4}" destId="{A8598E30-E194-4883-A955-EE1A046FC363}" srcOrd="1" destOrd="0" presId="urn:microsoft.com/office/officeart/2005/8/layout/cycle2"/>
    <dgm:cxn modelId="{9E0F6969-9E3A-40E1-A4A8-90D0696E5AF7}" type="presOf" srcId="{806FD1EA-ACD0-4148-A5EF-9B2CC78C2836}" destId="{0E59B4C2-10A4-4857-9872-49293B210C74}" srcOrd="1" destOrd="0" presId="urn:microsoft.com/office/officeart/2005/8/layout/cycle2"/>
    <dgm:cxn modelId="{356B4472-3A90-4275-BDCF-078D485C6AB0}" srcId="{B1724DDD-898A-4509-9044-C43215840B3F}" destId="{8705A5F8-D5A7-471F-A67E-9A75AFFA16C9}" srcOrd="3" destOrd="0" parTransId="{EB2B9264-BBF4-4F68-ABBA-2A6DAC5E8521}" sibTransId="{CC303790-56E0-4ADA-B43C-4EFF45E6E40C}"/>
    <dgm:cxn modelId="{9E97BD7F-8BBE-4C00-BE97-EE0C5E649BA1}" type="presOf" srcId="{31D18BCF-BFB2-40E1-9756-9B656A29FF63}" destId="{2900A1AE-70CB-4940-9A87-ACE5719477A9}" srcOrd="0" destOrd="0" presId="urn:microsoft.com/office/officeart/2005/8/layout/cycle2"/>
    <dgm:cxn modelId="{D609CB84-08D6-4370-82CE-B68D69CECA6F}" type="presOf" srcId="{CC303790-56E0-4ADA-B43C-4EFF45E6E40C}" destId="{8DD21A29-43F2-4669-B5B5-82A9E62F8890}" srcOrd="1" destOrd="0" presId="urn:microsoft.com/office/officeart/2005/8/layout/cycle2"/>
    <dgm:cxn modelId="{C96E8D98-BF67-4424-9430-A003754BFD5D}" type="presOf" srcId="{8705A5F8-D5A7-471F-A67E-9A75AFFA16C9}" destId="{EE5D46F6-D50B-4832-A135-16FA0C4F487E}" srcOrd="0" destOrd="0" presId="urn:microsoft.com/office/officeart/2005/8/layout/cycle2"/>
    <dgm:cxn modelId="{C3B28A9B-1FE1-4364-A3A4-197E9FE2E180}" type="presOf" srcId="{C508FCF1-668F-4C6A-955F-CA2F28CC385C}" destId="{783C589D-1F89-465D-9BDC-CE32AA6D217F}" srcOrd="0" destOrd="0" presId="urn:microsoft.com/office/officeart/2005/8/layout/cycle2"/>
    <dgm:cxn modelId="{98C511AE-5D50-4105-8BE0-46CA24757BE4}" srcId="{B1724DDD-898A-4509-9044-C43215840B3F}" destId="{C508FCF1-668F-4C6A-955F-CA2F28CC385C}" srcOrd="1" destOrd="0" parTransId="{6F535F01-9593-4DE7-87C4-E9DDB7D7C30A}" sibTransId="{806FD1EA-ACD0-4148-A5EF-9B2CC78C2836}"/>
    <dgm:cxn modelId="{C81BAFD5-C8E5-4ECA-B289-76C342D1B65C}" type="presOf" srcId="{806FD1EA-ACD0-4148-A5EF-9B2CC78C2836}" destId="{446F5F81-788E-4954-909B-48A95C2EC337}" srcOrd="0" destOrd="0" presId="urn:microsoft.com/office/officeart/2005/8/layout/cycle2"/>
    <dgm:cxn modelId="{68157DF0-AE3D-4D87-88E4-2B7AD26B9067}" type="presOf" srcId="{6AC7433E-7647-4650-A6D1-15E54B8B1D13}" destId="{936B640B-989F-4FFA-80C0-AD8B6EE6CBC4}" srcOrd="1" destOrd="0" presId="urn:microsoft.com/office/officeart/2005/8/layout/cycle2"/>
    <dgm:cxn modelId="{9F9248F7-A505-4467-A565-C21E92A87862}" type="presOf" srcId="{6AC7433E-7647-4650-A6D1-15E54B8B1D13}" destId="{FF0AE8D4-AC20-406A-946F-9CA725269A59}" srcOrd="0" destOrd="0" presId="urn:microsoft.com/office/officeart/2005/8/layout/cycle2"/>
    <dgm:cxn modelId="{BA4A0BBF-6296-4462-A890-DEA62EF0CD23}" type="presParOf" srcId="{E18FF5BD-1948-4D04-B511-D583C3741197}" destId="{B1F60766-23EC-4E18-B036-350C215385F2}" srcOrd="0" destOrd="0" presId="urn:microsoft.com/office/officeart/2005/8/layout/cycle2"/>
    <dgm:cxn modelId="{297713CD-1213-4B97-B35A-E223720DA09D}" type="presParOf" srcId="{E18FF5BD-1948-4D04-B511-D583C3741197}" destId="{FF0AE8D4-AC20-406A-946F-9CA725269A59}" srcOrd="1" destOrd="0" presId="urn:microsoft.com/office/officeart/2005/8/layout/cycle2"/>
    <dgm:cxn modelId="{B28C4743-322F-42B8-BE17-355AE128EF4E}" type="presParOf" srcId="{FF0AE8D4-AC20-406A-946F-9CA725269A59}" destId="{936B640B-989F-4FFA-80C0-AD8B6EE6CBC4}" srcOrd="0" destOrd="0" presId="urn:microsoft.com/office/officeart/2005/8/layout/cycle2"/>
    <dgm:cxn modelId="{D876F398-E6B4-4955-9399-052AAB402932}" type="presParOf" srcId="{E18FF5BD-1948-4D04-B511-D583C3741197}" destId="{783C589D-1F89-465D-9BDC-CE32AA6D217F}" srcOrd="2" destOrd="0" presId="urn:microsoft.com/office/officeart/2005/8/layout/cycle2"/>
    <dgm:cxn modelId="{5791CDF9-F327-49CF-BECA-2094407EF332}" type="presParOf" srcId="{E18FF5BD-1948-4D04-B511-D583C3741197}" destId="{446F5F81-788E-4954-909B-48A95C2EC337}" srcOrd="3" destOrd="0" presId="urn:microsoft.com/office/officeart/2005/8/layout/cycle2"/>
    <dgm:cxn modelId="{6D0BCE8A-1172-4AF7-BEAA-6EE52EB37B16}" type="presParOf" srcId="{446F5F81-788E-4954-909B-48A95C2EC337}" destId="{0E59B4C2-10A4-4857-9872-49293B210C74}" srcOrd="0" destOrd="0" presId="urn:microsoft.com/office/officeart/2005/8/layout/cycle2"/>
    <dgm:cxn modelId="{91DE45BE-C24F-41E0-AB2A-FC4E9CDB5424}" type="presParOf" srcId="{E18FF5BD-1948-4D04-B511-D583C3741197}" destId="{2900A1AE-70CB-4940-9A87-ACE5719477A9}" srcOrd="4" destOrd="0" presId="urn:microsoft.com/office/officeart/2005/8/layout/cycle2"/>
    <dgm:cxn modelId="{E82199D9-333B-410B-9CDB-E809D722AEDF}" type="presParOf" srcId="{E18FF5BD-1948-4D04-B511-D583C3741197}" destId="{7ADB3632-E036-4221-8542-CD5545210E72}" srcOrd="5" destOrd="0" presId="urn:microsoft.com/office/officeart/2005/8/layout/cycle2"/>
    <dgm:cxn modelId="{7CE15AD9-5C93-40F8-9991-F4DC2D3CB7E0}" type="presParOf" srcId="{7ADB3632-E036-4221-8542-CD5545210E72}" destId="{A8598E30-E194-4883-A955-EE1A046FC363}" srcOrd="0" destOrd="0" presId="urn:microsoft.com/office/officeart/2005/8/layout/cycle2"/>
    <dgm:cxn modelId="{CB90820A-A209-4665-83EE-C5193AD13A85}" type="presParOf" srcId="{E18FF5BD-1948-4D04-B511-D583C3741197}" destId="{EE5D46F6-D50B-4832-A135-16FA0C4F487E}" srcOrd="6" destOrd="0" presId="urn:microsoft.com/office/officeart/2005/8/layout/cycle2"/>
    <dgm:cxn modelId="{6B66AEA3-B6A1-4A01-8F64-C86F52C4ED48}" type="presParOf" srcId="{E18FF5BD-1948-4D04-B511-D583C3741197}" destId="{B384E3E6-13E2-44F2-A646-2249409A91F8}" srcOrd="7" destOrd="0" presId="urn:microsoft.com/office/officeart/2005/8/layout/cycle2"/>
    <dgm:cxn modelId="{1BFF49B9-2114-441E-BC10-5550EEF39D6B}" type="presParOf" srcId="{B384E3E6-13E2-44F2-A646-2249409A91F8}" destId="{8DD21A29-43F2-4669-B5B5-82A9E62F88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60766-23EC-4E18-B036-350C215385F2}">
      <dsp:nvSpPr>
        <dsp:cNvPr id="0" name=""/>
        <dsp:cNvSpPr/>
      </dsp:nvSpPr>
      <dsp:spPr>
        <a:xfrm>
          <a:off x="2397335" y="-144758"/>
          <a:ext cx="1652311" cy="1652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Roboto" panose="02000000000000000000" pitchFamily="2" charset="0"/>
              <a:ea typeface="Roboto" panose="02000000000000000000" pitchFamily="2" charset="0"/>
            </a:rPr>
            <a:t>Formalisation</a:t>
          </a:r>
        </a:p>
      </dsp:txBody>
      <dsp:txXfrm>
        <a:off x="2639310" y="97217"/>
        <a:ext cx="1168361" cy="1168361"/>
      </dsp:txXfrm>
    </dsp:sp>
    <dsp:sp modelId="{FF0AE8D4-AC20-406A-946F-9CA725269A59}">
      <dsp:nvSpPr>
        <dsp:cNvPr id="0" name=""/>
        <dsp:cNvSpPr/>
      </dsp:nvSpPr>
      <dsp:spPr>
        <a:xfrm rot="2700000">
          <a:off x="3838239" y="1170317"/>
          <a:ext cx="207845" cy="459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3847370" y="1240172"/>
        <a:ext cx="145492" cy="275701"/>
      </dsp:txXfrm>
    </dsp:sp>
    <dsp:sp modelId="{783C589D-1F89-465D-9BDC-CE32AA6D217F}">
      <dsp:nvSpPr>
        <dsp:cNvPr id="0" name=""/>
        <dsp:cNvSpPr/>
      </dsp:nvSpPr>
      <dsp:spPr>
        <a:xfrm>
          <a:off x="3842996" y="1300902"/>
          <a:ext cx="1652311" cy="1652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Roboto" panose="02000000000000000000" pitchFamily="2" charset="0"/>
              <a:ea typeface="Roboto" panose="02000000000000000000" pitchFamily="2" charset="0"/>
            </a:rPr>
            <a:t>Decline in viability</a:t>
          </a:r>
        </a:p>
      </dsp:txBody>
      <dsp:txXfrm>
        <a:off x="4084971" y="1542877"/>
        <a:ext cx="1168361" cy="1168361"/>
      </dsp:txXfrm>
    </dsp:sp>
    <dsp:sp modelId="{446F5F81-788E-4954-909B-48A95C2EC337}">
      <dsp:nvSpPr>
        <dsp:cNvPr id="0" name=""/>
        <dsp:cNvSpPr/>
      </dsp:nvSpPr>
      <dsp:spPr>
        <a:xfrm rot="8100000">
          <a:off x="3846558" y="2615978"/>
          <a:ext cx="207845" cy="459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3899780" y="2685833"/>
        <a:ext cx="145492" cy="275701"/>
      </dsp:txXfrm>
    </dsp:sp>
    <dsp:sp modelId="{2900A1AE-70CB-4940-9A87-ACE5719477A9}">
      <dsp:nvSpPr>
        <dsp:cNvPr id="0" name=""/>
        <dsp:cNvSpPr/>
      </dsp:nvSpPr>
      <dsp:spPr>
        <a:xfrm>
          <a:off x="2397335" y="2746563"/>
          <a:ext cx="1652311" cy="1652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latin typeface="Roboto" panose="02000000000000000000" pitchFamily="2" charset="0"/>
              <a:ea typeface="Roboto" panose="02000000000000000000" pitchFamily="2" charset="0"/>
            </a:rPr>
            <a:t>Informalisation</a:t>
          </a:r>
        </a:p>
      </dsp:txBody>
      <dsp:txXfrm>
        <a:off x="2639310" y="2988538"/>
        <a:ext cx="1168361" cy="1168361"/>
      </dsp:txXfrm>
    </dsp:sp>
    <dsp:sp modelId="{7ADB3632-E036-4221-8542-CD5545210E72}">
      <dsp:nvSpPr>
        <dsp:cNvPr id="0" name=""/>
        <dsp:cNvSpPr/>
      </dsp:nvSpPr>
      <dsp:spPr>
        <a:xfrm rot="13500000">
          <a:off x="2400897" y="2624297"/>
          <a:ext cx="207845" cy="459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2454119" y="2738242"/>
        <a:ext cx="145492" cy="275701"/>
      </dsp:txXfrm>
    </dsp:sp>
    <dsp:sp modelId="{EE5D46F6-D50B-4832-A135-16FA0C4F487E}">
      <dsp:nvSpPr>
        <dsp:cNvPr id="0" name=""/>
        <dsp:cNvSpPr/>
      </dsp:nvSpPr>
      <dsp:spPr>
        <a:xfrm>
          <a:off x="951675" y="1300902"/>
          <a:ext cx="1652311" cy="1652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Roboto" panose="02000000000000000000" pitchFamily="2" charset="0"/>
              <a:ea typeface="Roboto" panose="02000000000000000000" pitchFamily="2" charset="0"/>
            </a:rPr>
            <a:t>Decline in service quality</a:t>
          </a:r>
        </a:p>
      </dsp:txBody>
      <dsp:txXfrm>
        <a:off x="1193650" y="1542877"/>
        <a:ext cx="1168361" cy="1168361"/>
      </dsp:txXfrm>
    </dsp:sp>
    <dsp:sp modelId="{B384E3E6-13E2-44F2-A646-2249409A91F8}">
      <dsp:nvSpPr>
        <dsp:cNvPr id="0" name=""/>
        <dsp:cNvSpPr/>
      </dsp:nvSpPr>
      <dsp:spPr>
        <a:xfrm rot="18900000">
          <a:off x="2392578" y="1178636"/>
          <a:ext cx="207845" cy="459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401709" y="1292581"/>
        <a:ext cx="145492" cy="275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xfrm>
            <a:off x="881398" y="5090893"/>
            <a:ext cx="4847645" cy="482295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827916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1pPr>
    <a:lvl2pPr indent="100581"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2pPr>
    <a:lvl3pPr indent="201162"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3pPr>
    <a:lvl4pPr indent="301743"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4pPr>
    <a:lvl5pPr indent="402325"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5pPr>
    <a:lvl6pPr indent="502906"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6pPr>
    <a:lvl7pPr indent="603487"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7pPr>
    <a:lvl8pPr indent="704068"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8pPr>
    <a:lvl9pPr indent="804649" defTabSz="201162">
      <a:lnSpc>
        <a:spcPct val="125000"/>
      </a:lnSpc>
      <a:defRPr sz="2112">
        <a:latin typeface="Avenir Book"/>
        <a:ea typeface="Avenir Book"/>
        <a:cs typeface="Avenir Book"/>
        <a:sym typeface="Avenir Boo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39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201162">
              <a:lnSpc>
                <a:spcPct val="125000"/>
              </a:lnSpc>
              <a:buFontTx/>
              <a:buChar char="-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Avenir Book"/>
              </a:rPr>
              <a:t>Overwhelmingly regular users</a:t>
            </a:r>
          </a:p>
          <a:p>
            <a:pPr marL="171450" indent="-171450" defTabSz="201162">
              <a:lnSpc>
                <a:spcPct val="125000"/>
              </a:lnSpc>
              <a:buFontTx/>
              <a:buChar char="-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Avenir Book"/>
              </a:rPr>
              <a:t>Some infrequent</a:t>
            </a:r>
          </a:p>
          <a:p>
            <a:pPr marL="171450" indent="-171450" defTabSz="201162">
              <a:lnSpc>
                <a:spcPct val="125000"/>
              </a:lnSpc>
              <a:buFontTx/>
              <a:buChar char="-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Avenir Book"/>
              </a:rPr>
              <a:t>Work is the main trip purpose, but very gendered</a:t>
            </a:r>
          </a:p>
        </p:txBody>
      </p:sp>
    </p:spTree>
    <p:extLst>
      <p:ext uri="{BB962C8B-B14F-4D97-AF65-F5344CB8AC3E}">
        <p14:creationId xmlns:p14="http://schemas.microsoft.com/office/powerpoint/2010/main" val="564334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4716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6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Results for 12 vehicles in the sample:</a:t>
            </a:r>
          </a:p>
          <a:p>
            <a:pPr marL="342900" lvl="4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16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Total km driven = ~13,000 </a:t>
            </a:r>
            <a:r>
              <a:rPr lang="en-US" sz="1600" dirty="0" err="1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veh</a:t>
            </a:r>
            <a:r>
              <a:rPr lang="en-US" sz="16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-km</a:t>
            </a:r>
          </a:p>
          <a:p>
            <a:pPr marL="342900" lvl="4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16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Daily average per vehicle = 168 km</a:t>
            </a:r>
          </a:p>
          <a:p>
            <a:pPr marL="342900" lvl="4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1600" b="1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Median = 186 km/</a:t>
            </a:r>
            <a:r>
              <a:rPr lang="en-US" sz="1600" b="1" dirty="0" err="1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veh</a:t>
            </a:r>
            <a:r>
              <a:rPr lang="en-US" sz="1600" b="1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/day</a:t>
            </a:r>
          </a:p>
          <a:p>
            <a:pPr lvl="4" indent="0"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6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Approximately 3 round trips/day on weekdays</a:t>
            </a:r>
          </a:p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6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33% more km/</a:t>
            </a:r>
            <a:r>
              <a:rPr lang="en-US" sz="1600" dirty="0" err="1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veh</a:t>
            </a:r>
            <a:r>
              <a:rPr lang="en-US" sz="16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 on Saturday (4 round trips)</a:t>
            </a:r>
          </a:p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6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Sunday = half of Saturday</a:t>
            </a:r>
          </a:p>
          <a:p>
            <a:pPr defTabSz="201162">
              <a:lnSpc>
                <a:spcPct val="125000"/>
              </a:lnSpc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7619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72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47093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166120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47093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90017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87505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8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Avenir Book"/>
              </a:rPr>
              <a:t>Introduce - Welcome the opportunity to provide an introduction to the TRANSITIONS project, which focuses on the role and future possibilities of ‘informal public transport’</a:t>
            </a:r>
          </a:p>
          <a:p>
            <a:pPr defTabSz="201162">
              <a:lnSpc>
                <a:spcPct val="125000"/>
              </a:lnSpc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Avenir Book"/>
              </a:rPr>
              <a:t>Nairobi Experience - Experience of using the types of minibus shown, which provide the main form of mobility in the majority of cities in Sub-Saharan Africa. </a:t>
            </a:r>
          </a:p>
          <a:p>
            <a:pPr defTabSz="201162">
              <a:lnSpc>
                <a:spcPct val="125000"/>
              </a:lnSpc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Avenir Book"/>
              </a:rPr>
              <a:t>Situations where at least partial replacement of informal transport with BRT schemes have been delayed or implemented but failed, in part due to resistance or potentially a lack of involvement of the informal public transport sector.</a:t>
            </a:r>
          </a:p>
          <a:p>
            <a:pPr defTabSz="201162">
              <a:lnSpc>
                <a:spcPct val="125000"/>
              </a:lnSpc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Avenir Book"/>
              </a:rPr>
              <a:t>Acknowledge problems – but are there ways in which the ‘informal public sector’ can be better supported?</a:t>
            </a:r>
          </a:p>
          <a:p>
            <a:pPr defTabSz="201162">
              <a:lnSpc>
                <a:spcPct val="125000"/>
              </a:lnSpc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Avenir Book"/>
              </a:rPr>
              <a:t> </a:t>
            </a:r>
          </a:p>
          <a:p>
            <a:pPr defTabSz="201162">
              <a:lnSpc>
                <a:spcPct val="125000"/>
              </a:lnSpc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24244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99502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1033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96068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0832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3151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201162">
              <a:lnSpc>
                <a:spcPct val="125000"/>
              </a:lnSpc>
              <a:buFontTx/>
              <a:buNone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58128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9875" y="803275"/>
            <a:ext cx="7146925" cy="4021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1162">
              <a:lnSpc>
                <a:spcPct val="125000"/>
              </a:lnSpc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1830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90"/>
            <a:ext cx="10363200" cy="14689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5F8A3-E4FA-4F08-B3FF-1B841BA4960C}" type="datetime5">
              <a:rPr lang="en-US" smtClean="0"/>
              <a:t>17-May-22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73C14-B90D-5E4A-A5BC-47B88F2D9D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8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273389" y="1449494"/>
            <a:ext cx="9455573" cy="90913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2540" tIns="112540" rIns="112540" bIns="112540" numCol="1" spcCol="38100" rtlCol="0" anchor="t">
            <a:spAutoFit/>
          </a:bodyPr>
          <a:lstStyle/>
          <a:p>
            <a:pPr marL="0" marR="0" indent="0" algn="l" defTabSz="11253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31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/>
  <p:txStyles>
    <p:titleStyle>
      <a:lvl1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1pPr>
      <a:lvl2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2pPr>
      <a:lvl3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3pPr>
      <a:lvl4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4pPr>
      <a:lvl5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5pPr>
      <a:lvl6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6pPr>
      <a:lvl7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7pPr>
      <a:lvl8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8pPr>
      <a:lvl9pPr>
        <a:lnSpc>
          <a:spcPct val="90000"/>
        </a:lnSpc>
        <a:defRPr sz="4062">
          <a:uFill>
            <a:solidFill/>
          </a:uFill>
          <a:latin typeface="+mn-lt"/>
          <a:ea typeface="+mn-ea"/>
          <a:cs typeface="+mn-cs"/>
          <a:sym typeface="Calibri Light"/>
        </a:defRPr>
      </a:lvl9pPr>
    </p:titleStyle>
    <p:bodyStyle>
      <a:lvl1pPr marL="211021" indent="-211021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1pPr>
      <a:lvl2pPr marL="457211" indent="-246191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2pPr>
      <a:lvl3pPr marL="717470" indent="-295429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3pPr>
      <a:lvl4pPr marL="961316" indent="-328254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4pPr>
      <a:lvl5pPr marL="1172337" indent="-328254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5pPr>
      <a:lvl6pPr marL="1383358" indent="-328254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6pPr>
      <a:lvl7pPr marL="1594378" indent="-328254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7pPr>
      <a:lvl8pPr marL="1805399" indent="-328254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8pPr>
      <a:lvl9pPr marL="2016420" indent="-328254">
        <a:lnSpc>
          <a:spcPct val="90000"/>
        </a:lnSpc>
        <a:spcBef>
          <a:spcPts val="462"/>
        </a:spcBef>
        <a:buSzPct val="100000"/>
        <a:buFont typeface="Arial"/>
        <a:buChar char="•"/>
        <a:defRPr sz="2585">
          <a:uFill>
            <a:solidFill/>
          </a:uFill>
          <a:latin typeface="Calibri"/>
          <a:ea typeface="Calibri"/>
          <a:cs typeface="Calibri"/>
          <a:sym typeface="Calibri"/>
        </a:defRPr>
      </a:lvl9pPr>
    </p:bodyStyle>
    <p:otherStyle>
      <a:lvl1pPr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1pPr>
      <a:lvl2pPr indent="211011"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2pPr>
      <a:lvl3pPr indent="422019"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3pPr>
      <a:lvl4pPr indent="633030"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4pPr>
      <a:lvl5pPr indent="844041"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5pPr>
      <a:lvl6pPr indent="1055050"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6pPr>
      <a:lvl7pPr indent="1266060"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7pPr>
      <a:lvl8pPr indent="1477071"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8pPr>
      <a:lvl9pPr indent="1688080" algn="r" defTabSz="422019">
        <a:defRPr sz="1108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BCDC6-9EA3-48BA-BE12-B0F348451FF7}" type="datetime5">
              <a:rPr lang="en-US" smtClean="0"/>
              <a:t>17-May-22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73C14-B90D-5E4A-A5BC-47B88F2D9D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2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ftr="0"/>
  <p:txStyles>
    <p:titleStyle>
      <a:lvl1pPr algn="l" defTabSz="844040" rtl="0" eaLnBrk="1" latinLnBrk="0" hangingPunct="1">
        <a:spcBef>
          <a:spcPct val="0"/>
        </a:spcBef>
        <a:buNone/>
        <a:defRPr lang="en-US" sz="3446" b="1" kern="1200" dirty="0">
          <a:solidFill>
            <a:srgbClr val="808080"/>
          </a:solidFill>
          <a:uFill>
            <a:solidFill>
              <a:srgbClr val="808080"/>
            </a:solidFill>
          </a:uFill>
          <a:latin typeface="Arial"/>
          <a:ea typeface="+mj-ea"/>
          <a:cs typeface="Arial"/>
          <a:sym typeface="Calibri"/>
        </a:defRPr>
      </a:lvl1pPr>
    </p:titleStyle>
    <p:bodyStyle>
      <a:lvl1pPr marL="422041" indent="-422041" algn="l" defTabSz="422019" rtl="0" eaLnBrk="1" latinLnBrk="0" hangingPunct="1">
        <a:spcBef>
          <a:spcPct val="20000"/>
        </a:spcBef>
        <a:buClr>
          <a:srgbClr val="0093CA"/>
        </a:buClr>
        <a:buFont typeface="Arial"/>
        <a:buChar char="•"/>
        <a:defRPr lang="en-GB" sz="2954" kern="1200" dirty="0">
          <a:solidFill>
            <a:schemeClr val="tx1"/>
          </a:solidFill>
          <a:uFill>
            <a:solidFill/>
          </a:uFill>
          <a:latin typeface="Georgia"/>
          <a:ea typeface="ＭＳ Ｐゴシック" charset="0"/>
          <a:cs typeface="+mn-cs"/>
          <a:sym typeface="Calibri"/>
        </a:defRPr>
      </a:lvl1pPr>
      <a:lvl2pPr marL="914423" indent="-351701" algn="l" defTabSz="562722" rtl="0" eaLnBrk="1" latinLnBrk="0" hangingPunct="1">
        <a:spcBef>
          <a:spcPct val="20000"/>
        </a:spcBef>
        <a:buClr>
          <a:srgbClr val="C77649"/>
        </a:buClr>
        <a:buFont typeface="Arial"/>
        <a:buChar char="–"/>
        <a:defRPr sz="2462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406804" indent="-281361" algn="l" defTabSz="562722" rtl="0" eaLnBrk="1" latinLnBrk="0" hangingPunct="1">
        <a:spcBef>
          <a:spcPct val="20000"/>
        </a:spcBef>
        <a:buFont typeface="Arial"/>
        <a:buChar char="•"/>
        <a:defRPr sz="1969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969526" indent="-281361" algn="l" defTabSz="562722" rtl="0" eaLnBrk="1" latinLnBrk="0" hangingPunct="1">
        <a:spcBef>
          <a:spcPct val="20000"/>
        </a:spcBef>
        <a:buFont typeface="Arial"/>
        <a:buChar char="–"/>
        <a:defRPr sz="2462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532248" indent="-281361" algn="l" defTabSz="562722" rtl="0" eaLnBrk="1" latinLnBrk="0" hangingPunct="1">
        <a:spcBef>
          <a:spcPct val="20000"/>
        </a:spcBef>
        <a:buFont typeface="Arial"/>
        <a:buChar char="»"/>
        <a:defRPr sz="2462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3094970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n8eA0nH8gc?feature=oembed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4.0/deed.en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ransport-links.com/download/%0btransitions-informal-transport-compendium-report/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CBCA50-ED08-4545-83ED-016C2B2EA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16022-D737-46D0-8D8B-DEF35E2F6D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93CA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37E1A-7349-44EA-95E8-212E71B35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883" y="729623"/>
            <a:ext cx="2364429" cy="867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5F3FB-DA54-4614-9A2F-04D92ECC5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254" y="5126938"/>
            <a:ext cx="1123582" cy="1188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0BF41B-D365-479A-9D35-363BBF637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639" y="5424800"/>
            <a:ext cx="2616919" cy="759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C4952-C116-4F77-AF38-E60546334CC1}"/>
              </a:ext>
            </a:extLst>
          </p:cNvPr>
          <p:cNvSpPr txBox="1"/>
          <p:nvPr/>
        </p:nvSpPr>
        <p:spPr>
          <a:xfrm>
            <a:off x="1097304" y="2066146"/>
            <a:ext cx="10069462" cy="301620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  <a:sym typeface="Calibri"/>
              </a:rPr>
              <a:t>Transitioning informal public transport services for a low carbon future in Sub-Saharan Africa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Nunito ExtraBold" panose="00000900000000000000" pitchFamily="2" charset="0"/>
              <a:sym typeface="Calibri"/>
            </a:endParaRP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Nunito ExtraBold" panose="00000900000000000000" pitchFamily="2" charset="0"/>
              <a:sym typeface="Calibri"/>
            </a:endParaRP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</a:rPr>
              <a:t>17 May 2022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Nunito ExtraBold" panose="00000900000000000000" pitchFamily="2" charset="0"/>
            </a:endParaRP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  <a:sym typeface="Calibri"/>
              </a:rPr>
              <a:t>Simon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  <a:sym typeface="Calibri"/>
              </a:rPr>
              <a:t>Saddier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  <a:sym typeface="Calibri"/>
              </a:rPr>
              <a:t>, Transitec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  <a:sym typeface="Calibri"/>
              </a:rPr>
              <a:t>Tim Durant, Vectos | part of SLR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50681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Accra - </a:t>
            </a:r>
            <a:r>
              <a:rPr lang="fr-CH" sz="2800" b="1" dirty="0" err="1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Travel</a:t>
            </a:r>
            <a:r>
              <a:rPr lang="fr-CH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 </a:t>
            </a:r>
            <a:r>
              <a:rPr lang="fr-CH" sz="2800" b="1" dirty="0" err="1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behaviour</a:t>
            </a:r>
            <a:endParaRPr lang="en-US" sz="2800" b="1" dirty="0">
              <a:solidFill>
                <a:schemeClr val="bg1"/>
              </a:solidFill>
              <a:latin typeface="Nunito ExtraBold" panose="00000900000000000000" pitchFamily="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8" name="Chart 43">
            <a:extLst>
              <a:ext uri="{FF2B5EF4-FFF2-40B4-BE49-F238E27FC236}">
                <a16:creationId xmlns:a16="http://schemas.microsoft.com/office/drawing/2014/main" id="{0E80FB6E-E3F2-4B44-8109-C0A24BBAE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71600"/>
              </p:ext>
            </p:extLst>
          </p:nvPr>
        </p:nvGraphicFramePr>
        <p:xfrm>
          <a:off x="6007717" y="1616664"/>
          <a:ext cx="5976219" cy="460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20">
            <a:extLst>
              <a:ext uri="{FF2B5EF4-FFF2-40B4-BE49-F238E27FC236}">
                <a16:creationId xmlns:a16="http://schemas.microsoft.com/office/drawing/2014/main" id="{1A792735-0203-4EA9-9392-26119046A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752505"/>
              </p:ext>
            </p:extLst>
          </p:nvPr>
        </p:nvGraphicFramePr>
        <p:xfrm>
          <a:off x="340247" y="1616662"/>
          <a:ext cx="5071730" cy="4600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7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21BE72-CCBE-44EB-A2BE-330210866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9075"/>
            <a:ext cx="7620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680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50681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Accra - Passenger satisfaction and </a:t>
            </a:r>
            <a:r>
              <a:rPr lang="fr-CH" sz="2800" b="1" dirty="0" err="1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needs</a:t>
            </a:r>
            <a:endParaRPr lang="en-US" sz="2800" b="1" dirty="0">
              <a:solidFill>
                <a:schemeClr val="bg1"/>
              </a:solidFill>
              <a:latin typeface="Nunito ExtraBold" panose="00000900000000000000" pitchFamily="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04D79-82FA-445F-BDE5-EC2FEE924BB3}"/>
              </a:ext>
            </a:extLst>
          </p:cNvPr>
          <p:cNvSpPr txBox="1"/>
          <p:nvPr/>
        </p:nvSpPr>
        <p:spPr>
          <a:xfrm>
            <a:off x="8166100" y="5661905"/>
            <a:ext cx="3987800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“They should stop increasing the fare regularly”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“Transport fare is too much”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“The charge a lot on the goods we carry. They should be a bit considerate.”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6BF1-0DD3-4F43-9050-483AC1320B9D}"/>
              </a:ext>
            </a:extLst>
          </p:cNvPr>
          <p:cNvSpPr txBox="1"/>
          <p:nvPr/>
        </p:nvSpPr>
        <p:spPr>
          <a:xfrm>
            <a:off x="4279900" y="5661905"/>
            <a:ext cx="3987800" cy="101566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“The terminal is always messy whenever it rains.”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“Fill the terminal with chippings so that the terminals look a little better.”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“The sanitation of the terminal needs to be improved.”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25EF0-AC69-457B-A4F4-5A05F9AC44B4}"/>
              </a:ext>
            </a:extLst>
          </p:cNvPr>
          <p:cNvSpPr txBox="1"/>
          <p:nvPr/>
        </p:nvSpPr>
        <p:spPr>
          <a:xfrm>
            <a:off x="139700" y="5661905"/>
            <a:ext cx="3987800" cy="120032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“The operators should talk to the drivers to reduce their speed.”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“Some of the young drivers overspeed and makes it unsafe in </a:t>
            </a:r>
            <a:r>
              <a:rPr lang="en-GB" sz="1200" dirty="0" err="1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trotro</a:t>
            </a: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.”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58595B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“Refresher training must be organized for drivers on the effects of speeding”</a:t>
            </a: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82443909-635E-4AF7-BBAA-E73B3466A4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248649"/>
              </p:ext>
            </p:extLst>
          </p:nvPr>
        </p:nvGraphicFramePr>
        <p:xfrm>
          <a:off x="499730" y="1190844"/>
          <a:ext cx="5830186" cy="4492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6">
            <a:extLst>
              <a:ext uri="{FF2B5EF4-FFF2-40B4-BE49-F238E27FC236}">
                <a16:creationId xmlns:a16="http://schemas.microsoft.com/office/drawing/2014/main" id="{D85822C5-4513-4D54-817F-8EF605D09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616692"/>
              </p:ext>
            </p:extLst>
          </p:nvPr>
        </p:nvGraphicFramePr>
        <p:xfrm>
          <a:off x="6385336" y="1244208"/>
          <a:ext cx="5460302" cy="4636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836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50681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2800" b="1" dirty="0" err="1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Finding</a:t>
            </a:r>
            <a:r>
              <a:rPr lang="fr-CH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 no. 2: </a:t>
            </a:r>
            <a:r>
              <a:rPr lang="fr-CH" sz="2800" b="1" dirty="0" err="1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movement</a:t>
            </a:r>
            <a:r>
              <a:rPr lang="fr-CH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 pattern</a:t>
            </a:r>
            <a:endParaRPr lang="en-US" sz="2800" b="1" dirty="0">
              <a:solidFill>
                <a:schemeClr val="bg1"/>
              </a:solidFill>
              <a:latin typeface="Nunito ExtraBold" panose="00000900000000000000" pitchFamily="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" name="Média en ligne 11" title="Trotros animated map">
            <a:hlinkClick r:id="" action="ppaction://media"/>
            <a:extLst>
              <a:ext uri="{FF2B5EF4-FFF2-40B4-BE49-F238E27FC236}">
                <a16:creationId xmlns:a16="http://schemas.microsoft.com/office/drawing/2014/main" id="{3AF232A5-53B5-4E9E-A3BD-EAD476B303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59">
            <a:extLst>
              <a:ext uri="{FF2B5EF4-FFF2-40B4-BE49-F238E27FC236}">
                <a16:creationId xmlns:a16="http://schemas.microsoft.com/office/drawing/2014/main" id="{5997204C-F6A9-40C3-9791-18E329825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8565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50681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Accra - Vehicle use and productivity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31E8B83-C03D-4CDB-8829-67E6854A7D4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8" y="1524121"/>
            <a:ext cx="5771341" cy="424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688374-148D-48F1-A5A0-E7E2E0F5947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57" y="1524121"/>
            <a:ext cx="5195042" cy="4243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F1350D2-3A94-4095-9E2A-532E3CF3DEBB}"/>
              </a:ext>
            </a:extLst>
          </p:cNvPr>
          <p:cNvSpPr txBox="1"/>
          <p:nvPr/>
        </p:nvSpPr>
        <p:spPr>
          <a:xfrm>
            <a:off x="984738" y="5868834"/>
            <a:ext cx="4548554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Nunito ExtraBold" pitchFamily="2" charset="0"/>
              </a:rPr>
              <a:t>Daily active hours by vehicle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>
                <a:solidFill>
                  <a:srgbClr val="000000"/>
                </a:solidFill>
              </a:uFill>
              <a:latin typeface="Nunito ExtraBold" pitchFamily="2" charset="0"/>
              <a:sym typeface="Calibri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1D5FF30-4B70-43F1-A898-0BD80878F2E4}"/>
              </a:ext>
            </a:extLst>
          </p:cNvPr>
          <p:cNvSpPr txBox="1"/>
          <p:nvPr/>
        </p:nvSpPr>
        <p:spPr>
          <a:xfrm>
            <a:off x="6797801" y="5868834"/>
            <a:ext cx="4548554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Nunito ExtraBold" pitchFamily="2" charset="0"/>
              </a:rPr>
              <a:t>Productivity by day of the week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>
                <a:solidFill>
                  <a:srgbClr val="000000"/>
                </a:solidFill>
              </a:uFill>
              <a:latin typeface="Nunito ExtraBold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9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4690360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93CA"/>
                </a:solidFill>
                <a:latin typeface="Nunito ExtraBold" panose="00000900000000000000" pitchFamily="2" charset="0"/>
                <a:cs typeface="Arial"/>
              </a:rPr>
              <a:t>Accra - Fuel consumption over a week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D19A77-65DE-4582-8897-9B68C1488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848"/>
            <a:ext cx="4153647" cy="6876847"/>
          </a:xfrm>
          <a:prstGeom prst="rect">
            <a:avLst/>
          </a:prstGeom>
        </p:spPr>
      </p:pic>
      <p:sp>
        <p:nvSpPr>
          <p:cNvPr id="9" name="Text Box 48">
            <a:extLst>
              <a:ext uri="{FF2B5EF4-FFF2-40B4-BE49-F238E27FC236}">
                <a16:creationId xmlns:a16="http://schemas.microsoft.com/office/drawing/2014/main" id="{A69A0006-2BED-423F-8204-0D4374ADC4DB}"/>
              </a:ext>
            </a:extLst>
          </p:cNvPr>
          <p:cNvSpPr txBox="1"/>
          <p:nvPr/>
        </p:nvSpPr>
        <p:spPr>
          <a:xfrm>
            <a:off x="197673" y="6188945"/>
            <a:ext cx="3740821" cy="32000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GB" sz="1200" b="1" dirty="0">
                <a:solidFill>
                  <a:srgbClr val="FFFFFF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Car models used for “</a:t>
            </a:r>
            <a:r>
              <a:rPr lang="en-GB" sz="1200" b="1" dirty="0" err="1">
                <a:solidFill>
                  <a:srgbClr val="FFFFFF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trotros</a:t>
            </a:r>
            <a:r>
              <a:rPr lang="en-GB" sz="1200" b="1" dirty="0">
                <a:solidFill>
                  <a:srgbClr val="FFFFFF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” in Ghana include Toyota, Nissan and Mercedes Benz Sprinter</a:t>
            </a:r>
          </a:p>
        </p:txBody>
      </p:sp>
      <p:pic>
        <p:nvPicPr>
          <p:cNvPr id="12" name="Image 57">
            <a:extLst>
              <a:ext uri="{FF2B5EF4-FFF2-40B4-BE49-F238E27FC236}">
                <a16:creationId xmlns:a16="http://schemas.microsoft.com/office/drawing/2014/main" id="{504DA9EC-6F02-4C4B-87FE-BA30CAC473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6"/>
          <a:stretch/>
        </p:blipFill>
        <p:spPr bwMode="auto">
          <a:xfrm>
            <a:off x="4572000" y="1019102"/>
            <a:ext cx="7015605" cy="5651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06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50681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R</a:t>
            </a:r>
            <a:r>
              <a:rPr lang="en-US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elations between actors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" name="Image 39">
            <a:extLst>
              <a:ext uri="{FF2B5EF4-FFF2-40B4-BE49-F238E27FC236}">
                <a16:creationId xmlns:a16="http://schemas.microsoft.com/office/drawing/2014/main" id="{53BA667B-268B-4834-A029-6805991B1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5" y="1854054"/>
            <a:ext cx="5780266" cy="42758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01">
            <a:extLst>
              <a:ext uri="{FF2B5EF4-FFF2-40B4-BE49-F238E27FC236}">
                <a16:creationId xmlns:a16="http://schemas.microsoft.com/office/drawing/2014/main" id="{ACCEBE51-DC4D-44C5-A193-D74960D47110}"/>
              </a:ext>
            </a:extLst>
          </p:cNvPr>
          <p:cNvSpPr/>
          <p:nvPr/>
        </p:nvSpPr>
        <p:spPr>
          <a:xfrm>
            <a:off x="6459108" y="1729359"/>
            <a:ext cx="5344965" cy="44864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2203" tIns="42203" rIns="42203" bIns="42203">
            <a:spAutoFit/>
          </a:bodyPr>
          <a:lstStyle/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Estimated 300 </a:t>
            </a:r>
            <a:r>
              <a:rPr lang="en-US" sz="1800" i="1" dirty="0" err="1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trotro</a:t>
            </a:r>
            <a:r>
              <a:rPr lang="en-US" sz="1800" i="1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 </a:t>
            </a: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terminals in GAMA</a:t>
            </a:r>
          </a:p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Research undertaken with </a:t>
            </a:r>
            <a:r>
              <a:rPr lang="en-US" sz="1800" b="1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Ghana Private Road Transport Union (GPRTU) </a:t>
            </a: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and </a:t>
            </a:r>
            <a:r>
              <a:rPr lang="en-US" sz="1800" b="1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Ghana Cooperative Transport Association (GCTA)</a:t>
            </a:r>
          </a:p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800" b="1" dirty="0">
                <a:solidFill>
                  <a:srgbClr val="0093CA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Licensing:</a:t>
            </a:r>
            <a:r>
              <a:rPr lang="en-US" sz="1800" dirty="0">
                <a:solidFill>
                  <a:srgbClr val="0093CA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 </a:t>
            </a: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Legal requirement to register with a union or association:</a:t>
            </a:r>
          </a:p>
          <a:p>
            <a:pPr marL="342900" lvl="4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Greater assurance of full capacity</a:t>
            </a:r>
          </a:p>
          <a:p>
            <a:pPr marL="342900" lvl="4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Financial and welfare support</a:t>
            </a:r>
          </a:p>
          <a:p>
            <a:pPr marL="342900" lvl="4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Training and investment</a:t>
            </a:r>
          </a:p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BUT growing presence of ‘floaters’</a:t>
            </a:r>
          </a:p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1800" b="1" dirty="0">
                <a:solidFill>
                  <a:srgbClr val="0093CA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Municipal fragmentation: </a:t>
            </a:r>
            <a:r>
              <a:rPr lang="en-US" sz="18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resulting regulatory void / lack of coordination</a:t>
            </a:r>
          </a:p>
        </p:txBody>
      </p:sp>
    </p:spTree>
    <p:extLst>
      <p:ext uri="{BB962C8B-B14F-4D97-AF65-F5344CB8AC3E}">
        <p14:creationId xmlns:p14="http://schemas.microsoft.com/office/powerpoint/2010/main" val="22980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810518" y="282612"/>
            <a:ext cx="6000482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93CA"/>
                </a:solidFill>
                <a:latin typeface="Nunito ExtraBold" panose="00000900000000000000" pitchFamily="2" charset="0"/>
                <a:cs typeface="Arial"/>
              </a:rPr>
              <a:t>Concerns from the industry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8B3B32-4DC1-4087-A217-BD34F15E5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5"/>
            <a:ext cx="5268215" cy="68597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3831CC-844D-45B6-BA4F-1179B856DF0F}"/>
              </a:ext>
            </a:extLst>
          </p:cNvPr>
          <p:cNvSpPr txBox="1"/>
          <p:nvPr/>
        </p:nvSpPr>
        <p:spPr>
          <a:xfrm>
            <a:off x="195081" y="6113723"/>
            <a:ext cx="2856196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Interview with Mr. Hoffmann, </a:t>
            </a:r>
          </a:p>
          <a:p>
            <a:r>
              <a:rPr lang="en-GB" sz="12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President of Co-Op Union in Accra</a:t>
            </a:r>
            <a:endParaRPr lang="en-GB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Shape 401">
            <a:extLst>
              <a:ext uri="{FF2B5EF4-FFF2-40B4-BE49-F238E27FC236}">
                <a16:creationId xmlns:a16="http://schemas.microsoft.com/office/drawing/2014/main" id="{3892B3F0-F8FA-4AB4-805B-9539A60C5429}"/>
              </a:ext>
            </a:extLst>
          </p:cNvPr>
          <p:cNvSpPr/>
          <p:nvPr/>
        </p:nvSpPr>
        <p:spPr>
          <a:xfrm>
            <a:off x="5810519" y="1303730"/>
            <a:ext cx="5637826" cy="4086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2203" tIns="42203" rIns="42203" bIns="42203">
            <a:spAutoFit/>
          </a:bodyPr>
          <a:lstStyle/>
          <a:p>
            <a:pPr algn="l" defTabSz="844040">
              <a:spcAft>
                <a:spcPts val="600"/>
              </a:spcAft>
              <a:defRPr sz="1800">
                <a:uFillTx/>
              </a:defRPr>
            </a:pPr>
            <a:r>
              <a:rPr lang="en-US" sz="2000" b="1" i="1" dirty="0">
                <a:solidFill>
                  <a:srgbClr val="0093CA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BRT scheme: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perceived failure to integrate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trotro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 operators</a:t>
            </a:r>
          </a:p>
          <a:p>
            <a:pPr algn="l" defTabSz="844040">
              <a:spcAft>
                <a:spcPts val="600"/>
              </a:spcAft>
              <a:defRPr sz="1800">
                <a:uFillTx/>
              </a:defRPr>
            </a:pPr>
            <a:r>
              <a:rPr lang="en-US" sz="2000" b="1" i="1" dirty="0">
                <a:solidFill>
                  <a:srgbClr val="0093CA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Infrastructure:</a:t>
            </a:r>
            <a:r>
              <a:rPr lang="en-US" sz="2000" dirty="0">
                <a:solidFill>
                  <a:srgbClr val="0093CA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 </a:t>
            </a: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suggested that improving state of stations and terminals could significantly improve quality of service.</a:t>
            </a:r>
          </a:p>
          <a:p>
            <a:pPr algn="l" defTabSz="844040">
              <a:spcAft>
                <a:spcPts val="600"/>
              </a:spcAft>
              <a:defRPr sz="1800">
                <a:uFillTx/>
              </a:defRPr>
            </a:pPr>
            <a:r>
              <a:rPr lang="en-US" sz="2000" b="1" i="1" dirty="0">
                <a:solidFill>
                  <a:schemeClr val="accent1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Fare setting and financing</a:t>
            </a:r>
            <a:r>
              <a:rPr lang="en-US" sz="2000" dirty="0">
                <a:solidFill>
                  <a:schemeClr val="accent1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 </a:t>
            </a:r>
          </a:p>
          <a:p>
            <a:pPr marL="342900" indent="-342900" algn="l" defTabSz="84404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drivers currently have to work longer hours to match the same revenues they made 10 years ago</a:t>
            </a:r>
          </a:p>
          <a:p>
            <a:pPr marL="342900" indent="-342900" algn="l" defTabSz="84404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Acknowledgement of Ministry of Transport support relating to concessional loans for minibus purchase (MASLOC)</a:t>
            </a:r>
          </a:p>
        </p:txBody>
      </p:sp>
    </p:spTree>
    <p:extLst>
      <p:ext uri="{BB962C8B-B14F-4D97-AF65-F5344CB8AC3E}">
        <p14:creationId xmlns:p14="http://schemas.microsoft.com/office/powerpoint/2010/main" val="32503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50681" y="282612"/>
            <a:ext cx="5823615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93CA"/>
                </a:solidFill>
                <a:latin typeface="Nunito ExtraBold" panose="00000900000000000000" pitchFamily="2" charset="0"/>
                <a:cs typeface="Arial"/>
              </a:rPr>
              <a:t>Closing remarks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Shape 401">
            <a:extLst>
              <a:ext uri="{FF2B5EF4-FFF2-40B4-BE49-F238E27FC236}">
                <a16:creationId xmlns:a16="http://schemas.microsoft.com/office/drawing/2014/main" id="{327CDB34-61F5-4A1B-9316-FE8E2D5996BE}"/>
              </a:ext>
            </a:extLst>
          </p:cNvPr>
          <p:cNvSpPr/>
          <p:nvPr/>
        </p:nvSpPr>
        <p:spPr>
          <a:xfrm>
            <a:off x="568265" y="1049198"/>
            <a:ext cx="5789771" cy="51561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42203" rIns="42203" bIns="42203">
            <a:spAutoFit/>
          </a:bodyPr>
          <a:lstStyle/>
          <a:p>
            <a:pPr marL="342900" indent="-342900" algn="l" defTabSz="84404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A self-organized transport system born out of a lack of public alternatives</a:t>
            </a:r>
          </a:p>
          <a:p>
            <a:pPr marL="342900" indent="-342900" algn="l" defTabSz="84404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Weak regulation -&gt; oversupply -&gt; low productivity</a:t>
            </a:r>
          </a:p>
          <a:p>
            <a:pPr marL="342900" indent="-342900" algn="l" defTabSz="84404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Ambiguous attitude of authorities: patronage and modernization plans</a:t>
            </a:r>
          </a:p>
          <a:p>
            <a:pPr marL="342900" indent="-342900" algn="l" defTabSz="84404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Public transport perceived as a source of revenue (instead of potential recipient of subsidies)</a:t>
            </a:r>
          </a:p>
          <a:p>
            <a:pPr marL="342900" indent="-342900" algn="l" defTabSz="84404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“Remove and replace” cannot be the way forward, need to professionalize and integrate</a:t>
            </a:r>
          </a:p>
          <a:p>
            <a:pPr marL="342900" indent="-342900" algn="l" defTabSz="84404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endParaRPr lang="en-US" sz="1400" dirty="0">
              <a:solidFill>
                <a:srgbClr val="58595B"/>
              </a:solidFill>
              <a:uFill>
                <a:solidFill>
                  <a:srgbClr val="80808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PT Sans"/>
            </a:endParaRPr>
          </a:p>
        </p:txBody>
      </p:sp>
      <p:pic>
        <p:nvPicPr>
          <p:cNvPr id="6" name="Image 1" descr="Une image contenant ciel, extérieur, voiture, parking&#10;&#10;Description générée automatiquement">
            <a:extLst>
              <a:ext uri="{FF2B5EF4-FFF2-40B4-BE49-F238E27FC236}">
                <a16:creationId xmlns:a16="http://schemas.microsoft.com/office/drawing/2014/main" id="{67D56594-FCD3-4A35-8FC0-9A67E5D3B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5923" y="-13119"/>
            <a:ext cx="5246077" cy="6870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379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0EC4F1-FB70-4C30-B8BC-5B5CB606B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351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29FE2-EF39-42FF-B494-D1894468DA4C}"/>
              </a:ext>
            </a:extLst>
          </p:cNvPr>
          <p:cNvSpPr/>
          <p:nvPr/>
        </p:nvSpPr>
        <p:spPr>
          <a:xfrm>
            <a:off x="0" y="0"/>
            <a:ext cx="435171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93CA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50681" y="2855401"/>
            <a:ext cx="3094966" cy="125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Motivation and Ambition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65DA7-E5B1-40E4-957F-612177E2439E}"/>
              </a:ext>
            </a:extLst>
          </p:cNvPr>
          <p:cNvSpPr txBox="1"/>
          <p:nvPr/>
        </p:nvSpPr>
        <p:spPr>
          <a:xfrm>
            <a:off x="5271138" y="1796747"/>
            <a:ext cx="6263449" cy="3293207"/>
          </a:xfrm>
          <a:prstGeom prst="rect">
            <a:avLst/>
          </a:prstGeom>
          <a:solidFill>
            <a:srgbClr val="FFFFFF">
              <a:alpha val="90980"/>
            </a:srgbClr>
          </a:solidFill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353" rtl="0" fontAlgn="auto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dirty="0">
                <a:ln>
                  <a:noFill/>
                </a:ln>
                <a:solidFill>
                  <a:srgbClr val="0093CA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Transitioning the policy debate, stakeholder relations and informal transport services…</a:t>
            </a:r>
          </a:p>
          <a:p>
            <a:pPr marL="0" marR="0" indent="0" algn="l" defTabSz="91435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0093CA"/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…for the achievement of climate mitigation, affordable mobility, employment and safety</a:t>
            </a:r>
            <a:endParaRPr kumimoji="0" lang="en-GB" sz="3200" b="0" i="0" u="none" strike="noStrike" cap="none" spc="0" dirty="0">
              <a:ln>
                <a:noFill/>
              </a:ln>
              <a:solidFill>
                <a:srgbClr val="0093CA"/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0A804E50-6956-4A5A-A43E-D62F95460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196"/>
            <a:ext cx="2105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Photo courtesy of Wikimedia Commons</a:t>
            </a:r>
            <a:endParaRPr lang="en-GB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9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</a:t>
            </a:r>
            <a:r>
              <a:rPr lang="en-GB" sz="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author Ratchit.14</a:t>
            </a:r>
            <a:endParaRPr lang="en-GB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3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CBCA50-ED08-4545-83ED-016C2B2EA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16022-D737-46D0-8D8B-DEF35E2F6D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93CA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37E1A-7349-44EA-95E8-212E71B35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883" y="729623"/>
            <a:ext cx="2364429" cy="867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5F3FB-DA54-4614-9A2F-04D92ECC5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254" y="5126938"/>
            <a:ext cx="1123582" cy="1188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0BF41B-D365-479A-9D35-363BBF637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639" y="5424800"/>
            <a:ext cx="2616919" cy="759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C4952-C116-4F77-AF38-E60546334CC1}"/>
              </a:ext>
            </a:extLst>
          </p:cNvPr>
          <p:cNvSpPr txBox="1"/>
          <p:nvPr/>
        </p:nvSpPr>
        <p:spPr>
          <a:xfrm>
            <a:off x="1041883" y="2527648"/>
            <a:ext cx="10594594" cy="270843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  <a:sym typeface="Calibri"/>
              </a:rPr>
              <a:t>Thanks for your attention</a:t>
            </a:r>
            <a:endParaRPr lang="en-GB" sz="40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Nunito ExtraBold" panose="00000900000000000000" pitchFamily="2" charset="0"/>
            </a:endParaRP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Nunito ExtraBold" panose="00000900000000000000" pitchFamily="2" charset="0"/>
              <a:sym typeface="Calibri"/>
            </a:endParaRP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</a:rPr>
              <a:t>Tim Durant					Simon </a:t>
            </a:r>
            <a:r>
              <a:rPr lang="en-GB" sz="24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</a:rPr>
              <a:t>Saddier</a:t>
            </a:r>
            <a:endParaRPr lang="en-GB" sz="24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Nunito ExtraBold" panose="00000900000000000000" pitchFamily="2" charset="0"/>
            </a:endParaRP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</a:rPr>
              <a:t>Vectos | part of SLR			Transitec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Nunito ExtraBold" panose="00000900000000000000" pitchFamily="2" charset="0"/>
              </a:rPr>
              <a:t>timothy.durant@vectos.eu</a:t>
            </a:r>
            <a:r>
              <a:rPr lang="en-GB" sz="2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</a:rPr>
              <a:t> 		simon.saddier@transitec.net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Nunito ExtraBold" panose="00000900000000000000" pitchFamily="2" charset="0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0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89452" y="558783"/>
            <a:ext cx="3819832" cy="125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93CA"/>
                </a:solidFill>
                <a:latin typeface="Nunito ExtraBold" panose="00000900000000000000" pitchFamily="2" charset="0"/>
                <a:cs typeface="Arial"/>
              </a:rPr>
              <a:t>Informal ‘public’ transport</a:t>
            </a: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B4B0A358-024E-4C53-A10F-B20F1FA6D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248066"/>
              </p:ext>
            </p:extLst>
          </p:nvPr>
        </p:nvGraphicFramePr>
        <p:xfrm>
          <a:off x="591090" y="2131008"/>
          <a:ext cx="3818194" cy="4216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21098">
                  <a:extLst>
                    <a:ext uri="{9D8B030D-6E8A-4147-A177-3AD203B41FA5}">
                      <a16:colId xmlns:a16="http://schemas.microsoft.com/office/drawing/2014/main" val="1746296799"/>
                    </a:ext>
                  </a:extLst>
                </a:gridCol>
                <a:gridCol w="2497096">
                  <a:extLst>
                    <a:ext uri="{9D8B030D-6E8A-4147-A177-3AD203B41FA5}">
                      <a16:colId xmlns:a16="http://schemas.microsoft.com/office/drawing/2014/main" val="28378695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Informal (Public) Transport modal share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4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Accra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62.2% incl. </a:t>
                      </a:r>
                      <a:r>
                        <a:rPr lang="en-GB" sz="18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Trotro</a:t>
                      </a:r>
                      <a:endParaRPr lang="en-GB" sz="1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75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Kumasi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2201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65% </a:t>
                      </a:r>
                      <a:r>
                        <a:rPr lang="en-GB" sz="18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Trotro</a:t>
                      </a:r>
                      <a:endParaRPr lang="en-GB" sz="1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618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Freetown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28% Minibuses / 27% shared taxis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021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Cape 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54% Minibus taxis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623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Harare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90% (Minibuses &amp; </a:t>
                      </a:r>
                      <a:r>
                        <a:rPr lang="en-GB" sz="18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Mushikashika</a:t>
                      </a:r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37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Maputo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32.9% Chapa, </a:t>
                      </a:r>
                      <a:r>
                        <a:rPr lang="en-GB" sz="18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MyLoves</a:t>
                      </a:r>
                      <a:r>
                        <a:rPr lang="en-GB" sz="1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additionally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50715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A0BDFCA8-229A-9C66-0605-5853E3C26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67" y="544928"/>
            <a:ext cx="6664223" cy="5940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8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6DCE5D-3196-D4DF-828E-4FE3A06120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802173"/>
              </p:ext>
            </p:extLst>
          </p:nvPr>
        </p:nvGraphicFramePr>
        <p:xfrm>
          <a:off x="-517237" y="2020001"/>
          <a:ext cx="6446983" cy="425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9058139-3D1B-2533-42F8-E93571F3F332}"/>
              </a:ext>
            </a:extLst>
          </p:cNvPr>
          <p:cNvSpPr txBox="1"/>
          <p:nvPr/>
        </p:nvSpPr>
        <p:spPr>
          <a:xfrm>
            <a:off x="442990" y="6144162"/>
            <a:ext cx="1510146" cy="40010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Gwilliam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 2008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D14CD-0A65-9E34-32A0-C4583DB51E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249" y="6426"/>
            <a:ext cx="7037895" cy="6851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341389" y="215751"/>
            <a:ext cx="4686231" cy="1444189"/>
          </a:xfrm>
          <a:prstGeom prst="rect">
            <a:avLst/>
          </a:prstGeom>
          <a:solidFill>
            <a:srgbClr val="FFFFFF">
              <a:alpha val="52000"/>
            </a:srgb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93CA"/>
                </a:solidFill>
                <a:latin typeface="Nunito ExtraBold" panose="00000900000000000000" pitchFamily="2" charset="0"/>
                <a:cs typeface="Arial"/>
              </a:rPr>
              <a:t>Time to revisit policy agendas and funding priorities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04CC69-49D6-12B1-B762-009E38C93F57}"/>
              </a:ext>
            </a:extLst>
          </p:cNvPr>
          <p:cNvSpPr txBox="1"/>
          <p:nvPr/>
        </p:nvSpPr>
        <p:spPr>
          <a:xfrm>
            <a:off x="5303392" y="2478423"/>
            <a:ext cx="3172951" cy="470897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Problems for BRT 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implementation:</a:t>
            </a:r>
          </a:p>
          <a:p>
            <a:pPr marL="285750" marR="0" indent="-28575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Lack of technical capacity</a:t>
            </a:r>
          </a:p>
          <a:p>
            <a:pPr marL="285750" marR="0" indent="-28575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Opposition from existing  bus operators</a:t>
            </a:r>
          </a:p>
          <a:p>
            <a:pPr marL="285750" marR="0" indent="-28575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Underestimate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 effort          (optimism bias)</a:t>
            </a:r>
          </a:p>
          <a:p>
            <a:pPr marL="285750" marR="0" indent="-28575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Insufficient funding for     operation</a:t>
            </a:r>
          </a:p>
          <a:p>
            <a:pPr marL="285750" marR="0" indent="-28575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Rushed inauguration</a:t>
            </a:r>
          </a:p>
          <a:p>
            <a:pPr marL="285750" marR="0" indent="-28575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  <a:p>
            <a:pPr marR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Lindau et al. 2014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  <a:p>
            <a:pPr marL="285750" marR="0" indent="-28575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  <a:p>
            <a:pPr marL="285750" marR="0" indent="-28575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059B8-A0B6-626D-551E-787514D6191F}"/>
              </a:ext>
            </a:extLst>
          </p:cNvPr>
          <p:cNvSpPr txBox="1"/>
          <p:nvPr/>
        </p:nvSpPr>
        <p:spPr>
          <a:xfrm>
            <a:off x="10421562" y="6141524"/>
            <a:ext cx="1510146" cy="40010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BRTdata.org</a:t>
            </a:r>
          </a:p>
        </p:txBody>
      </p:sp>
    </p:spTree>
    <p:extLst>
      <p:ext uri="{BB962C8B-B14F-4D97-AF65-F5344CB8AC3E}">
        <p14:creationId xmlns:p14="http://schemas.microsoft.com/office/powerpoint/2010/main" val="805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589452" y="600347"/>
            <a:ext cx="3819832" cy="125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93CA"/>
                </a:solidFill>
                <a:latin typeface="Nunito ExtraBold" panose="00000900000000000000" pitchFamily="2" charset="0"/>
                <a:cs typeface="Arial"/>
              </a:rPr>
              <a:t>Research cities &amp; partners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9A0510-B7BF-435E-A35C-0CBF5E5B34CF}"/>
              </a:ext>
            </a:extLst>
          </p:cNvPr>
          <p:cNvGrpSpPr/>
          <p:nvPr/>
        </p:nvGrpSpPr>
        <p:grpSpPr>
          <a:xfrm>
            <a:off x="5428982" y="683477"/>
            <a:ext cx="6327905" cy="5458422"/>
            <a:chOff x="4639105" y="305337"/>
            <a:chExt cx="7242474" cy="624732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C6F0AAB-5BD8-461C-AD58-62F8E4B7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105" y="305337"/>
              <a:ext cx="7242474" cy="6247325"/>
            </a:xfrm>
            <a:prstGeom prst="rect">
              <a:avLst/>
            </a:prstGeom>
            <a:noFill/>
            <a:ln w="571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6A9A3D4-506C-41E6-96E1-85B6BC284224}"/>
                </a:ext>
              </a:extLst>
            </p:cNvPr>
            <p:cNvSpPr/>
            <p:nvPr/>
          </p:nvSpPr>
          <p:spPr>
            <a:xfrm>
              <a:off x="5905561" y="2898313"/>
              <a:ext cx="185980" cy="18598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35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0D0E94-1BF3-405B-890A-A54ADC1613B4}"/>
                </a:ext>
              </a:extLst>
            </p:cNvPr>
            <p:cNvSpPr/>
            <p:nvPr/>
          </p:nvSpPr>
          <p:spPr>
            <a:xfrm>
              <a:off x="5805140" y="2803209"/>
              <a:ext cx="185980" cy="18598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35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B677A6-845C-457E-ADA0-4D594FCF6861}"/>
                </a:ext>
              </a:extLst>
            </p:cNvPr>
            <p:cNvSpPr/>
            <p:nvPr/>
          </p:nvSpPr>
          <p:spPr>
            <a:xfrm>
              <a:off x="5037919" y="2674841"/>
              <a:ext cx="185980" cy="18598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35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42CDED-6172-431F-8929-1E24FCAC6546}"/>
                </a:ext>
              </a:extLst>
            </p:cNvPr>
            <p:cNvSpPr/>
            <p:nvPr/>
          </p:nvSpPr>
          <p:spPr>
            <a:xfrm>
              <a:off x="8435839" y="5656989"/>
              <a:ext cx="185980" cy="18598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35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EE8B7E-6AA0-4F6E-914F-3398BAA0E087}"/>
                </a:ext>
              </a:extLst>
            </p:cNvPr>
            <p:cNvSpPr/>
            <p:nvPr/>
          </p:nvSpPr>
          <p:spPr>
            <a:xfrm>
              <a:off x="7352073" y="6315309"/>
              <a:ext cx="185980" cy="18598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35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92264F-96E1-4530-8DAF-3B043F46E6BF}"/>
                </a:ext>
              </a:extLst>
            </p:cNvPr>
            <p:cNvSpPr/>
            <p:nvPr/>
          </p:nvSpPr>
          <p:spPr>
            <a:xfrm>
              <a:off x="8260342" y="5003149"/>
              <a:ext cx="185980" cy="18598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353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4" descr="University of Cape Town, Cape Town, South Africa - (UCT)">
            <a:extLst>
              <a:ext uri="{FF2B5EF4-FFF2-40B4-BE49-F238E27FC236}">
                <a16:creationId xmlns:a16="http://schemas.microsoft.com/office/drawing/2014/main" id="{C585834B-8662-DA23-1380-82BF33C4E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96" y="2306890"/>
            <a:ext cx="2037446" cy="191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TRANSITEC (Global FR) - Optimiseurs de mobilité | LinkedIn">
            <a:extLst>
              <a:ext uri="{FF2B5EF4-FFF2-40B4-BE49-F238E27FC236}">
                <a16:creationId xmlns:a16="http://schemas.microsoft.com/office/drawing/2014/main" id="{64EB7F0B-69C1-FD57-222F-44108B536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062" y="3325358"/>
            <a:ext cx="2464100" cy="6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SLURC — Future Health Systems">
            <a:extLst>
              <a:ext uri="{FF2B5EF4-FFF2-40B4-BE49-F238E27FC236}">
                <a16:creationId xmlns:a16="http://schemas.microsoft.com/office/drawing/2014/main" id="{25072BDC-4ECA-102F-7F6F-71EFAA48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3" y="4454162"/>
            <a:ext cx="1342786" cy="13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portrait">
            <a:extLst>
              <a:ext uri="{FF2B5EF4-FFF2-40B4-BE49-F238E27FC236}">
                <a16:creationId xmlns:a16="http://schemas.microsoft.com/office/drawing/2014/main" id="{53DA9E75-3F61-FB5B-D8CB-6CF8185E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9" y="4445765"/>
            <a:ext cx="1424231" cy="142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KNUST - Kwame Nkrumah University of Science &amp; Technology | Brands of the  World™ | Download vector logos and logotypes">
            <a:extLst>
              <a:ext uri="{FF2B5EF4-FFF2-40B4-BE49-F238E27FC236}">
                <a16:creationId xmlns:a16="http://schemas.microsoft.com/office/drawing/2014/main" id="{40B2432B-8383-CD90-264A-B28AD5A1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57" y="4408190"/>
            <a:ext cx="1424231" cy="142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>
            <a:extLst>
              <a:ext uri="{FF2B5EF4-FFF2-40B4-BE49-F238E27FC236}">
                <a16:creationId xmlns:a16="http://schemas.microsoft.com/office/drawing/2014/main" id="{03936E15-1DFD-0DAF-31EB-750CAD33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7" y="2575417"/>
            <a:ext cx="2763669" cy="4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29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432697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Phase 1: Literature review on ‘informal public transport’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Shape 401">
            <a:extLst>
              <a:ext uri="{FF2B5EF4-FFF2-40B4-BE49-F238E27FC236}">
                <a16:creationId xmlns:a16="http://schemas.microsoft.com/office/drawing/2014/main" id="{FACA588F-14F0-4BE3-8E21-EB2C7C5E4C02}"/>
              </a:ext>
            </a:extLst>
          </p:cNvPr>
          <p:cNvSpPr/>
          <p:nvPr/>
        </p:nvSpPr>
        <p:spPr>
          <a:xfrm>
            <a:off x="6213929" y="1495920"/>
            <a:ext cx="5234415" cy="1393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203" tIns="42203" rIns="42203" bIns="42203">
            <a:spAutoFit/>
          </a:bodyPr>
          <a:lstStyle/>
          <a:p>
            <a:pPr marL="342900" indent="-342900" algn="l" defTabSz="84404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Nine thematic literature searches yielded 322 publications</a:t>
            </a:r>
          </a:p>
          <a:p>
            <a:pPr marL="342900" indent="-342900" algn="l" defTabSz="84404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Six case city searches yielded 128 publications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0F90EE-8F5A-412F-91AC-954C295C6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35" y="3613356"/>
            <a:ext cx="6613342" cy="2634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A12C6-9204-41E5-B316-08C5503E0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8482" r="8854" b="6250"/>
          <a:stretch/>
        </p:blipFill>
        <p:spPr bwMode="auto">
          <a:xfrm>
            <a:off x="355223" y="1912606"/>
            <a:ext cx="5089287" cy="3895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29C209-68CA-41A2-AB9C-FD61BEC1109B}"/>
              </a:ext>
            </a:extLst>
          </p:cNvPr>
          <p:cNvSpPr txBox="1"/>
          <p:nvPr/>
        </p:nvSpPr>
        <p:spPr>
          <a:xfrm>
            <a:off x="8636378" y="3253501"/>
            <a:ext cx="3200399" cy="36933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Number of publications per year</a:t>
            </a:r>
          </a:p>
        </p:txBody>
      </p:sp>
    </p:spTree>
    <p:extLst>
      <p:ext uri="{BB962C8B-B14F-4D97-AF65-F5344CB8AC3E}">
        <p14:creationId xmlns:p14="http://schemas.microsoft.com/office/powerpoint/2010/main" val="20211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432697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Phase 1: Literature review on ‘informal public transport’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351431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AD1AA2-31AB-4CC8-A5B3-8F121917BB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b="17292"/>
          <a:stretch/>
        </p:blipFill>
        <p:spPr bwMode="auto">
          <a:xfrm>
            <a:off x="275772" y="1443921"/>
            <a:ext cx="4252685" cy="3532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hape 401">
            <a:extLst>
              <a:ext uri="{FF2B5EF4-FFF2-40B4-BE49-F238E27FC236}">
                <a16:creationId xmlns:a16="http://schemas.microsoft.com/office/drawing/2014/main" id="{C1121AA7-5DBF-40C6-BB47-31784D9CDF08}"/>
              </a:ext>
            </a:extLst>
          </p:cNvPr>
          <p:cNvSpPr/>
          <p:nvPr/>
        </p:nvSpPr>
        <p:spPr>
          <a:xfrm>
            <a:off x="5820228" y="1443921"/>
            <a:ext cx="6096000" cy="27013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203" tIns="42203" rIns="42203" bIns="42203">
            <a:spAutoFit/>
          </a:bodyPr>
          <a:lstStyle/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Beneficial practices</a:t>
            </a:r>
          </a:p>
          <a:p>
            <a:pPr marL="342900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digitalmatutus.com</a:t>
            </a:r>
          </a:p>
          <a:p>
            <a:pPr marL="342900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Savings and Credit Cooperatives (SACCOs)</a:t>
            </a:r>
          </a:p>
          <a:p>
            <a:pPr marL="342900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 err="1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Recapitalisation</a:t>
            </a: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 and renewal </a:t>
            </a:r>
            <a:r>
              <a:rPr lang="en-US" sz="2000" dirty="0" err="1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programmes</a:t>
            </a:r>
            <a:endParaRPr lang="en-US" sz="2000" dirty="0">
              <a:solidFill>
                <a:srgbClr val="58595B"/>
              </a:solidFill>
              <a:uFill>
                <a:solidFill>
                  <a:srgbClr val="80808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PT Sans"/>
            </a:endParaRPr>
          </a:p>
          <a:p>
            <a:pPr marL="342900" indent="-342900" algn="l" defTabSz="844040"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City </a:t>
            </a:r>
            <a:r>
              <a:rPr lang="en-US" sz="2000" dirty="0" err="1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centre</a:t>
            </a: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 vehicle size restrictions</a:t>
            </a:r>
          </a:p>
          <a:p>
            <a:pPr algn="l" defTabSz="844040">
              <a:spcAft>
                <a:spcPts val="1200"/>
              </a:spcAft>
              <a:defRPr sz="1800">
                <a:uFillTx/>
              </a:defRPr>
            </a:pPr>
            <a:r>
              <a:rPr lang="en-US" sz="2000" dirty="0">
                <a:solidFill>
                  <a:srgbClr val="58595B"/>
                </a:solidFill>
                <a:uFill>
                  <a:solidFill>
                    <a:srgbClr val="80808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PT Sans"/>
              </a:rPr>
              <a:t>And problematic practices: Cashless Fare Collection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55166-F9CD-EF20-1183-84FD0C483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294" y="3211990"/>
            <a:ext cx="2378087" cy="336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FB55E8D8-5FA0-9A62-732D-CC7AB79FF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332" y="4849901"/>
            <a:ext cx="6084896" cy="7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rgbClr val="0093CA"/>
                </a:solidFill>
                <a:uFill>
                  <a:solidFill>
                    <a:srgbClr val="0093CA"/>
                  </a:solidFill>
                </a:uFill>
                <a:latin typeface="Nunito ExtraBold" panose="000009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https://transport-links.com/download/</a:t>
            </a:r>
            <a:br>
              <a:rPr lang="en-US" sz="1800" b="1" u="sng" dirty="0">
                <a:solidFill>
                  <a:srgbClr val="0093CA"/>
                </a:solidFill>
                <a:uFill>
                  <a:solidFill>
                    <a:srgbClr val="0093CA"/>
                  </a:solidFill>
                </a:uFill>
                <a:latin typeface="Nunito ExtraBold" panose="000009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800" b="1" u="sng" dirty="0">
                <a:solidFill>
                  <a:srgbClr val="0093CA"/>
                </a:solidFill>
                <a:uFill>
                  <a:solidFill>
                    <a:srgbClr val="0093CA"/>
                  </a:solidFill>
                </a:uFill>
                <a:latin typeface="Nunito ExtraBold" panose="000009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transitions-informal-transport-compendium-report/</a:t>
            </a:r>
            <a:endParaRPr lang="en-US" sz="1800" b="1" u="sng" dirty="0">
              <a:solidFill>
                <a:srgbClr val="0093CA"/>
              </a:solidFill>
              <a:uFill>
                <a:solidFill>
                  <a:srgbClr val="0093CA"/>
                </a:solidFill>
              </a:uFill>
              <a:latin typeface="Nunito ExtraBold" panose="000009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5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11" name="TextBox 10"/>
          <p:cNvSpPr txBox="1"/>
          <p:nvPr/>
        </p:nvSpPr>
        <p:spPr bwMode="auto">
          <a:xfrm>
            <a:off x="9070257" y="4943096"/>
            <a:ext cx="2378087" cy="4984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1969">
              <a:solidFill>
                <a:schemeClr val="tx1">
                  <a:lumMod val="50000"/>
                  <a:lumOff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F98B4-EF82-43C0-9D8C-E9C8881006CA}"/>
              </a:ext>
            </a:extLst>
          </p:cNvPr>
          <p:cNvSpPr txBox="1"/>
          <p:nvPr/>
        </p:nvSpPr>
        <p:spPr>
          <a:xfrm>
            <a:off x="298221" y="1380976"/>
            <a:ext cx="4680179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1" dirty="0">
                <a:solidFill>
                  <a:srgbClr val="0093CA"/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Stakeholder interviews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93CA"/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9280E-276B-4BA5-A9DB-3626E38F85B3}"/>
              </a:ext>
            </a:extLst>
          </p:cNvPr>
          <p:cNvSpPr txBox="1"/>
          <p:nvPr/>
        </p:nvSpPr>
        <p:spPr>
          <a:xfrm>
            <a:off x="8394938" y="1350520"/>
            <a:ext cx="3408737" cy="110799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000" b="1" dirty="0">
                <a:solidFill>
                  <a:srgbClr val="0093CA"/>
                </a:solidFill>
                <a:uFill>
                  <a:solidFill>
                    <a:srgbClr val="000000"/>
                  </a:solidFill>
                </a:uFill>
              </a:rPr>
              <a:t>GPS tracking &amp; fuel consumption</a:t>
            </a:r>
            <a:endParaRPr kumimoji="0" lang="fr-FR" sz="3000" b="0" i="0" u="none" strike="noStrike" cap="none" spc="0" normalizeH="0" baseline="0" dirty="0">
              <a:ln>
                <a:noFill/>
              </a:ln>
              <a:solidFill>
                <a:srgbClr val="0093CA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CEB25D-910C-4BF6-95CA-AFB7FF051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25" y="4031637"/>
            <a:ext cx="3088750" cy="2321388"/>
          </a:xfrm>
          <a:prstGeom prst="rect">
            <a:avLst/>
          </a:prstGeom>
        </p:spPr>
      </p:pic>
      <p:pic>
        <p:nvPicPr>
          <p:cNvPr id="14" name="Picture 13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1B1D7D7-2043-4856-8219-82DB1D4C6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803" y="2901246"/>
            <a:ext cx="2905426" cy="3433684"/>
          </a:xfrm>
          <a:prstGeom prst="rect">
            <a:avLst/>
          </a:prstGeom>
        </p:spPr>
      </p:pic>
      <p:pic>
        <p:nvPicPr>
          <p:cNvPr id="16" name="Image 24">
            <a:extLst>
              <a:ext uri="{FF2B5EF4-FFF2-40B4-BE49-F238E27FC236}">
                <a16:creationId xmlns:a16="http://schemas.microsoft.com/office/drawing/2014/main" id="{B80DA114-C344-4591-AE3E-D7BB11939BA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08" y="1575241"/>
            <a:ext cx="2361569" cy="4723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96CDB-8040-43A4-AFC8-197490218D22}"/>
              </a:ext>
            </a:extLst>
          </p:cNvPr>
          <p:cNvSpPr txBox="1"/>
          <p:nvPr/>
        </p:nvSpPr>
        <p:spPr>
          <a:xfrm>
            <a:off x="10630532" y="2586409"/>
            <a:ext cx="1468955" cy="56938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5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A5D06D"/>
                </a:highligh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CLEAN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8717F-0A32-4271-A117-F42B2D508A39}"/>
              </a:ext>
            </a:extLst>
          </p:cNvPr>
          <p:cNvSpPr txBox="1"/>
          <p:nvPr/>
        </p:nvSpPr>
        <p:spPr>
          <a:xfrm>
            <a:off x="5757387" y="4496827"/>
            <a:ext cx="2690038" cy="56938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5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A5D06D"/>
                </a:highligh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AFFORDABLE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E0C475-DBA1-4D89-8339-35E5610E144E}"/>
              </a:ext>
            </a:extLst>
          </p:cNvPr>
          <p:cNvSpPr txBox="1"/>
          <p:nvPr/>
        </p:nvSpPr>
        <p:spPr>
          <a:xfrm>
            <a:off x="132028" y="2077460"/>
            <a:ext cx="2690038" cy="56938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5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A5D06D"/>
                </a:highligh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EFFICIENT</a:t>
            </a:r>
          </a:p>
        </p:txBody>
      </p:sp>
      <p:pic>
        <p:nvPicPr>
          <p:cNvPr id="1026" name="Picture 2" descr="GPS Tracking and Live Data | Mapon">
            <a:extLst>
              <a:ext uri="{FF2B5EF4-FFF2-40B4-BE49-F238E27FC236}">
                <a16:creationId xmlns:a16="http://schemas.microsoft.com/office/drawing/2014/main" id="{48C4500A-346D-4DD7-BEC9-1E1FF3F8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50" y="2802312"/>
            <a:ext cx="2622947" cy="103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56D07FBA-E307-8CDD-8A14-20212239B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97" y="282612"/>
            <a:ext cx="10417509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Phase 2: Research activities across five cities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EB9DA-79A2-40C2-8A71-6325675FA37F}"/>
              </a:ext>
            </a:extLst>
          </p:cNvPr>
          <p:cNvSpPr txBox="1"/>
          <p:nvPr/>
        </p:nvSpPr>
        <p:spPr>
          <a:xfrm>
            <a:off x="6001690" y="2724109"/>
            <a:ext cx="2208028" cy="1569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000" b="1" dirty="0">
                <a:solidFill>
                  <a:srgbClr val="0093CA"/>
                </a:solidFill>
                <a:uFill>
                  <a:solidFill>
                    <a:srgbClr val="000000"/>
                  </a:solidFill>
                </a:uFill>
              </a:rPr>
              <a:t>Passenger </a:t>
            </a:r>
          </a:p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000" b="1" dirty="0">
                <a:solidFill>
                  <a:srgbClr val="0093CA"/>
                </a:solidFill>
                <a:uFill>
                  <a:solidFill>
                    <a:srgbClr val="000000"/>
                  </a:solidFill>
                </a:uFill>
              </a:rPr>
              <a:t>Opinion </a:t>
            </a:r>
          </a:p>
          <a:p>
            <a:pPr marL="0" marR="0" indent="0" algn="ctr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000" b="1" dirty="0">
                <a:solidFill>
                  <a:srgbClr val="0093CA"/>
                </a:solidFill>
                <a:uFill>
                  <a:solidFill>
                    <a:srgbClr val="000000"/>
                  </a:solidFill>
                </a:uFill>
              </a:rPr>
              <a:t>Survey</a:t>
            </a:r>
            <a:endParaRPr kumimoji="0" lang="fr-FR" sz="3000" b="0" i="0" u="none" strike="noStrike" cap="none" spc="0" normalizeH="0" baseline="0" dirty="0">
              <a:ln>
                <a:noFill/>
              </a:ln>
              <a:solidFill>
                <a:srgbClr val="0093CA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5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1054975"/>
          </a:xfrm>
          <a:prstGeom prst="rect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63" tIns="75031" rIns="150063" bIns="75031" anchor="ctr"/>
          <a:lstStyle/>
          <a:p>
            <a:pPr algn="ctr">
              <a:defRPr/>
            </a:pPr>
            <a:endParaRPr lang="en-US" sz="2022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238624" y="282612"/>
            <a:ext cx="12192000" cy="58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5031" rIns="150063" bIns="7503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Phase 3: Towards a </a:t>
            </a:r>
            <a:r>
              <a:rPr lang="en-US" sz="2800" b="1" dirty="0" err="1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routemap</a:t>
            </a:r>
            <a:r>
              <a:rPr lang="en-US" sz="2800" b="1" dirty="0">
                <a:solidFill>
                  <a:schemeClr val="bg1"/>
                </a:solidFill>
                <a:latin typeface="Nunito ExtraBold" panose="00000900000000000000" pitchFamily="2" charset="0"/>
                <a:cs typeface="Arial"/>
              </a:rPr>
              <a:t> for clean, affordable and safe mobility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0A66441-4563-4A78-B082-F28B0720CAA6}"/>
              </a:ext>
            </a:extLst>
          </p:cNvPr>
          <p:cNvSpPr/>
          <p:nvPr/>
        </p:nvSpPr>
        <p:spPr>
          <a:xfrm>
            <a:off x="106181" y="1323142"/>
            <a:ext cx="3068819" cy="1354215"/>
          </a:xfrm>
          <a:prstGeom prst="homePlate">
            <a:avLst>
              <a:gd name="adj" fmla="val 18165"/>
            </a:avLst>
          </a:prstGeom>
          <a:solidFill>
            <a:schemeClr val="accent1">
              <a:lumMod val="20000"/>
              <a:lumOff val="80000"/>
            </a:schemeClr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CONTEXT, ATTITUDES, BENEFITS &amp; PROBLEMS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What is the attitude and policy position   towards informal public transport and is this informed by good evidence?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840C82F-CCFA-4922-B716-1301C0BCCE42}"/>
              </a:ext>
            </a:extLst>
          </p:cNvPr>
          <p:cNvSpPr/>
          <p:nvPr/>
        </p:nvSpPr>
        <p:spPr>
          <a:xfrm>
            <a:off x="3175001" y="1323142"/>
            <a:ext cx="2921000" cy="1354215"/>
          </a:xfrm>
          <a:prstGeom prst="homePlate">
            <a:avLst>
              <a:gd name="adj" fmla="val 20457"/>
            </a:avLst>
          </a:prstGeom>
          <a:solidFill>
            <a:srgbClr val="79DCFF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IPT ORGANISATION &amp;               ENGAGEMENT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What is the organisational make-up of the sector/s and with which actors      can we best engage?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267F5C75-5A9A-4F2B-B5AD-9AA691AA8555}"/>
              </a:ext>
            </a:extLst>
          </p:cNvPr>
          <p:cNvSpPr/>
          <p:nvPr/>
        </p:nvSpPr>
        <p:spPr>
          <a:xfrm>
            <a:off x="6096001" y="1323141"/>
            <a:ext cx="2921000" cy="1354215"/>
          </a:xfrm>
          <a:prstGeom prst="homePlate">
            <a:avLst>
              <a:gd name="adj" fmla="val 24046"/>
            </a:avLst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algn="l" defTabSz="914353" rtl="0" latinLnBrk="1" hangingPunct="0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CITY CAPACITY &amp;         CAPABILITIES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What is the status of PT services, IPT regulation and capacity of public         authorities to support improvements?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5E80002-1DCA-4FE8-A9D8-00B5E75F70F3}"/>
              </a:ext>
            </a:extLst>
          </p:cNvPr>
          <p:cNvSpPr/>
          <p:nvPr/>
        </p:nvSpPr>
        <p:spPr>
          <a:xfrm>
            <a:off x="9017001" y="1348987"/>
            <a:ext cx="2806699" cy="1354215"/>
          </a:xfrm>
          <a:prstGeom prst="homePlate">
            <a:avLst>
              <a:gd name="adj" fmla="val 0"/>
            </a:avLst>
          </a:prstGeom>
          <a:solidFill>
            <a:srgbClr val="0093CA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ACTIONS for clean,        affordable &amp; safe IPT </a:t>
            </a:r>
          </a:p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What are the most promising strategic   ‘routes’ and actions to support service                  improvements and reduce problems?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Roboto" panose="02000000000000000000" pitchFamily="2" charset="0"/>
              <a:sym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CCD15F-4949-4D09-AF80-9B263704F863}"/>
              </a:ext>
            </a:extLst>
          </p:cNvPr>
          <p:cNvSpPr/>
          <p:nvPr/>
        </p:nvSpPr>
        <p:spPr>
          <a:xfrm>
            <a:off x="379230" y="4250195"/>
            <a:ext cx="2230619" cy="9521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IPT Network           characteristics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C60CBE-2003-4589-A7C1-9B3986066360}"/>
              </a:ext>
            </a:extLst>
          </p:cNvPr>
          <p:cNvSpPr/>
          <p:nvPr/>
        </p:nvSpPr>
        <p:spPr>
          <a:xfrm>
            <a:off x="353829" y="3136501"/>
            <a:ext cx="2230619" cy="9521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Attitudes and   policy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0D4220-22C9-4168-8520-8893AF22C12D}"/>
              </a:ext>
            </a:extLst>
          </p:cNvPr>
          <p:cNvSpPr/>
          <p:nvPr/>
        </p:nvSpPr>
        <p:spPr>
          <a:xfrm>
            <a:off x="379230" y="5380576"/>
            <a:ext cx="2230619" cy="9521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Benefits &amp;        externalities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1D6DB4-3CED-4E67-A54A-D5160BEAA736}"/>
              </a:ext>
            </a:extLst>
          </p:cNvPr>
          <p:cNvSpPr/>
          <p:nvPr/>
        </p:nvSpPr>
        <p:spPr>
          <a:xfrm>
            <a:off x="3307081" y="3138843"/>
            <a:ext cx="2545599" cy="952140"/>
          </a:xfrm>
          <a:prstGeom prst="ellipse">
            <a:avLst/>
          </a:prstGeom>
          <a:solidFill>
            <a:srgbClr val="79DCFF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Organisational &amp;   financial models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31940F2-7BB0-42D0-BD85-CAC956D1D10C}"/>
              </a:ext>
            </a:extLst>
          </p:cNvPr>
          <p:cNvSpPr/>
          <p:nvPr/>
        </p:nvSpPr>
        <p:spPr>
          <a:xfrm>
            <a:off x="3258149" y="4292515"/>
            <a:ext cx="2594532" cy="952140"/>
          </a:xfrm>
          <a:prstGeom prst="ellipse">
            <a:avLst/>
          </a:prstGeom>
          <a:solidFill>
            <a:srgbClr val="79DCFF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Labour conditions &amp; remuneration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964808-5072-4909-8C9F-7D4F3D119E6D}"/>
              </a:ext>
            </a:extLst>
          </p:cNvPr>
          <p:cNvSpPr/>
          <p:nvPr/>
        </p:nvSpPr>
        <p:spPr>
          <a:xfrm>
            <a:off x="3258149" y="5446187"/>
            <a:ext cx="2594532" cy="952140"/>
          </a:xfrm>
          <a:prstGeom prst="ellipse">
            <a:avLst/>
          </a:prstGeom>
          <a:solidFill>
            <a:srgbClr val="79DCFF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Engagement         context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4AC6096-F3B9-4AEA-9624-A14F14BAEC50}"/>
              </a:ext>
            </a:extLst>
          </p:cNvPr>
          <p:cNvSpPr/>
          <p:nvPr/>
        </p:nvSpPr>
        <p:spPr>
          <a:xfrm>
            <a:off x="6278435" y="3138843"/>
            <a:ext cx="2427484" cy="9521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PT status &amp;         integration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B7BDD2D-E0C7-4C16-8A7B-5BCB24F11700}"/>
              </a:ext>
            </a:extLst>
          </p:cNvPr>
          <p:cNvSpPr/>
          <p:nvPr/>
        </p:nvSpPr>
        <p:spPr>
          <a:xfrm>
            <a:off x="6278435" y="4292517"/>
            <a:ext cx="2427484" cy="9521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IPT regulation &amp; enforcement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BFE4A3C-1167-41FC-B55D-D332F63B15EF}"/>
              </a:ext>
            </a:extLst>
          </p:cNvPr>
          <p:cNvSpPr/>
          <p:nvPr/>
        </p:nvSpPr>
        <p:spPr>
          <a:xfrm>
            <a:off x="6278435" y="5422898"/>
            <a:ext cx="2427484" cy="9521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Current extent of IPT support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39174223-B307-465A-B6F8-AEC816258676}"/>
              </a:ext>
            </a:extLst>
          </p:cNvPr>
          <p:cNvSpPr/>
          <p:nvPr/>
        </p:nvSpPr>
        <p:spPr>
          <a:xfrm>
            <a:off x="9017001" y="2937807"/>
            <a:ext cx="3060699" cy="677106"/>
          </a:xfrm>
          <a:prstGeom prst="homePlate">
            <a:avLst>
              <a:gd name="adj" fmla="val 31664"/>
            </a:avLst>
          </a:prstGeom>
          <a:solidFill>
            <a:srgbClr val="0093CA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Infrastructure                             (e.g. lanes, terminals)</a:t>
            </a: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BC2BECD5-3EBE-42D7-9E1C-5DE0A5AC72BF}"/>
              </a:ext>
            </a:extLst>
          </p:cNvPr>
          <p:cNvSpPr/>
          <p:nvPr/>
        </p:nvSpPr>
        <p:spPr>
          <a:xfrm>
            <a:off x="9017000" y="3694789"/>
            <a:ext cx="3060699" cy="677106"/>
          </a:xfrm>
          <a:prstGeom prst="homePlate">
            <a:avLst>
              <a:gd name="adj" fmla="val 31664"/>
            </a:avLst>
          </a:prstGeom>
          <a:solidFill>
            <a:srgbClr val="0093CA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UAR and service integration                             (e.g. </a:t>
            </a:r>
            <a:r>
              <a:rPr lang="en-GB" sz="16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vehicle size restrictions</a:t>
            </a: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)</a:t>
            </a: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CDF442E9-E210-43A1-8BD1-0126021C4AF5}"/>
              </a:ext>
            </a:extLst>
          </p:cNvPr>
          <p:cNvSpPr/>
          <p:nvPr/>
        </p:nvSpPr>
        <p:spPr>
          <a:xfrm>
            <a:off x="9017000" y="4453819"/>
            <a:ext cx="3060699" cy="677106"/>
          </a:xfrm>
          <a:prstGeom prst="homePlate">
            <a:avLst>
              <a:gd name="adj" fmla="val 31664"/>
            </a:avLst>
          </a:prstGeom>
          <a:solidFill>
            <a:srgbClr val="0093CA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Fleet &amp; fuel (e.g. </a:t>
            </a:r>
            <a:r>
              <a:rPr lang="en-GB" sz="16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</a:rPr>
              <a:t>Finance,        maintenance support</a:t>
            </a: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)</a:t>
            </a: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C205802C-A7AF-4BAB-8899-B08621DE5F3F}"/>
              </a:ext>
            </a:extLst>
          </p:cNvPr>
          <p:cNvSpPr/>
          <p:nvPr/>
        </p:nvSpPr>
        <p:spPr>
          <a:xfrm>
            <a:off x="9016999" y="5214829"/>
            <a:ext cx="3060699" cy="677106"/>
          </a:xfrm>
          <a:prstGeom prst="homePlate">
            <a:avLst>
              <a:gd name="adj" fmla="val 31664"/>
            </a:avLst>
          </a:prstGeom>
          <a:solidFill>
            <a:srgbClr val="0093CA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Business development and      training</a:t>
            </a: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B635701A-439F-4A5D-9D56-E460C595719B}"/>
              </a:ext>
            </a:extLst>
          </p:cNvPr>
          <p:cNvSpPr/>
          <p:nvPr/>
        </p:nvSpPr>
        <p:spPr>
          <a:xfrm>
            <a:off x="9016998" y="5969251"/>
            <a:ext cx="3060699" cy="677106"/>
          </a:xfrm>
          <a:prstGeom prst="homePlate">
            <a:avLst>
              <a:gd name="adj" fmla="val 31664"/>
            </a:avLst>
          </a:prstGeom>
          <a:solidFill>
            <a:srgbClr val="0093CA"/>
          </a:solidFill>
          <a:ln w="254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Roboto" panose="02000000000000000000" pitchFamily="2" charset="0"/>
                <a:ea typeface="Roboto" panose="02000000000000000000" pitchFamily="2" charset="0"/>
                <a:sym typeface="Calibri"/>
              </a:rPr>
              <a:t>Passenger services (e.g.         network mapping and info) </a:t>
            </a:r>
          </a:p>
        </p:txBody>
      </p:sp>
    </p:spTree>
    <p:extLst>
      <p:ext uri="{BB962C8B-B14F-4D97-AF65-F5344CB8AC3E}">
        <p14:creationId xmlns:p14="http://schemas.microsoft.com/office/powerpoint/2010/main" val="17668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efault">
  <a:themeElements>
    <a:clrScheme name="Custom 3">
      <a:dk1>
        <a:srgbClr val="000000"/>
      </a:dk1>
      <a:lt1>
        <a:srgbClr val="FFFFFF"/>
      </a:lt1>
      <a:dk2>
        <a:srgbClr val="808285"/>
      </a:dk2>
      <a:lt2>
        <a:srgbClr val="5F6062"/>
      </a:lt2>
      <a:accent1>
        <a:srgbClr val="0093CA"/>
      </a:accent1>
      <a:accent2>
        <a:srgbClr val="A5D0A1"/>
      </a:accent2>
      <a:accent3>
        <a:srgbClr val="58595B"/>
      </a:accent3>
      <a:accent4>
        <a:srgbClr val="C77649"/>
      </a:accent4>
      <a:accent5>
        <a:srgbClr val="E41F26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353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353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353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353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186f895a-ce51-4eda-b972-2d0581250b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11D911511B70469EDEBD7B4EE57176" ma:contentTypeVersion="14" ma:contentTypeDescription="Create a new document." ma:contentTypeScope="" ma:versionID="785e678de43d674f3969e726ab47c5ee">
  <xsd:schema xmlns:xsd="http://www.w3.org/2001/XMLSchema" xmlns:xs="http://www.w3.org/2001/XMLSchema" xmlns:p="http://schemas.microsoft.com/office/2006/metadata/properties" xmlns:ns2="186f895a-ce51-4eda-b972-2d0581250b31" xmlns:ns3="9e335999-7695-41fb-891f-264706761ade" targetNamespace="http://schemas.microsoft.com/office/2006/metadata/properties" ma:root="true" ma:fieldsID="e49ce0516b6f1299b792c0e2e5ed370d" ns2:_="" ns3:_="">
    <xsd:import namespace="186f895a-ce51-4eda-b972-2d0581250b31"/>
    <xsd:import namespace="9e335999-7695-41fb-891f-264706761a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f895a-ce51-4eda-b972-2d0581250b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Number" ma:index="21" nillable="true" ma:displayName="Number" ma:decimals="0" ma:format="Dropdown" ma:internalName="Numb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35999-7695-41fb-891f-264706761ad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E74D84-71BF-4427-861F-D0BFD6379F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7079C3-BFA5-4158-89C4-E87D0161B8D4}">
  <ds:schemaRefs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9e335999-7695-41fb-891f-264706761ade"/>
    <ds:schemaRef ds:uri="http://schemas.microsoft.com/office/2006/documentManagement/types"/>
    <ds:schemaRef ds:uri="http://schemas.openxmlformats.org/package/2006/metadata/core-properties"/>
    <ds:schemaRef ds:uri="186f895a-ce51-4eda-b972-2d0581250b31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2684DBF-00AC-4B5E-B129-09164F3654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6f895a-ce51-4eda-b972-2d0581250b31"/>
    <ds:schemaRef ds:uri="9e335999-7695-41fb-891f-264706761a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1135</Words>
  <Application>Microsoft Office PowerPoint</Application>
  <PresentationFormat>Grand écran</PresentationFormat>
  <Paragraphs>165</Paragraphs>
  <Slides>20</Slides>
  <Notes>19</Notes>
  <HiddenSlides>2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Avenir Book</vt:lpstr>
      <vt:lpstr>Calibri Light</vt:lpstr>
      <vt:lpstr>Nunito ExtraBold</vt:lpstr>
      <vt:lpstr>Georgia</vt:lpstr>
      <vt:lpstr>Roboto</vt:lpstr>
      <vt:lpstr>Calibri</vt:lpstr>
      <vt:lpstr>Open Sans Light</vt:lpstr>
      <vt:lpstr>Arial</vt:lpstr>
      <vt:lpstr>Default</vt:lpstr>
      <vt:lpstr>Custom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Walker</dc:creator>
  <cp:lastModifiedBy>Simon SADDIER (Transitec)</cp:lastModifiedBy>
  <cp:revision>29</cp:revision>
  <cp:lastPrinted>2020-03-06T13:40:20Z</cp:lastPrinted>
  <dcterms:modified xsi:type="dcterms:W3CDTF">2022-05-17T06:52:41Z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0x010100E911D911511B70469EDEBD7B4EE57176</vt:lpwstr>
  </property>
</Properties>
</file>